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56" r:id="rId2"/>
    <p:sldId id="327" r:id="rId3"/>
    <p:sldId id="336" r:id="rId4"/>
    <p:sldId id="337" r:id="rId5"/>
    <p:sldId id="338" r:id="rId6"/>
    <p:sldId id="339" r:id="rId7"/>
    <p:sldId id="340" r:id="rId8"/>
    <p:sldId id="341" r:id="rId9"/>
    <p:sldId id="342" r:id="rId10"/>
    <p:sldId id="343" r:id="rId11"/>
    <p:sldId id="344" r:id="rId12"/>
    <p:sldId id="345" r:id="rId13"/>
    <p:sldId id="346" r:id="rId14"/>
    <p:sldId id="347" r:id="rId15"/>
    <p:sldId id="348" r:id="rId16"/>
    <p:sldId id="349" r:id="rId17"/>
    <p:sldId id="350" r:id="rId18"/>
    <p:sldId id="351" r:id="rId19"/>
    <p:sldId id="352" r:id="rId20"/>
    <p:sldId id="353" r:id="rId21"/>
    <p:sldId id="354" r:id="rId22"/>
    <p:sldId id="355" r:id="rId23"/>
    <p:sldId id="356" r:id="rId24"/>
    <p:sldId id="357" r:id="rId25"/>
    <p:sldId id="358" r:id="rId26"/>
    <p:sldId id="359" r:id="rId27"/>
    <p:sldId id="360" r:id="rId28"/>
    <p:sldId id="361" r:id="rId29"/>
    <p:sldId id="362" r:id="rId30"/>
    <p:sldId id="363" r:id="rId31"/>
    <p:sldId id="364" r:id="rId32"/>
    <p:sldId id="365" r:id="rId33"/>
    <p:sldId id="366" r:id="rId34"/>
    <p:sldId id="367" r:id="rId35"/>
    <p:sldId id="368" r:id="rId36"/>
    <p:sldId id="369" r:id="rId37"/>
    <p:sldId id="370" r:id="rId38"/>
    <p:sldId id="371" r:id="rId39"/>
    <p:sldId id="372" r:id="rId40"/>
    <p:sldId id="373" r:id="rId41"/>
    <p:sldId id="374" r:id="rId42"/>
    <p:sldId id="375" r:id="rId43"/>
    <p:sldId id="376" r:id="rId44"/>
    <p:sldId id="377" r:id="rId45"/>
    <p:sldId id="378" r:id="rId46"/>
    <p:sldId id="379" r:id="rId47"/>
    <p:sldId id="380" r:id="rId48"/>
    <p:sldId id="381" r:id="rId49"/>
    <p:sldId id="382" r:id="rId50"/>
    <p:sldId id="383" r:id="rId51"/>
    <p:sldId id="384" r:id="rId52"/>
    <p:sldId id="385" r:id="rId53"/>
    <p:sldId id="386" r:id="rId54"/>
    <p:sldId id="387" r:id="rId55"/>
    <p:sldId id="388" r:id="rId56"/>
    <p:sldId id="389" r:id="rId57"/>
    <p:sldId id="390" r:id="rId58"/>
    <p:sldId id="391" r:id="rId59"/>
    <p:sldId id="392" r:id="rId60"/>
    <p:sldId id="393" r:id="rId61"/>
    <p:sldId id="394" r:id="rId62"/>
    <p:sldId id="395" r:id="rId63"/>
    <p:sldId id="396" r:id="rId64"/>
    <p:sldId id="397" r:id="rId65"/>
    <p:sldId id="398" r:id="rId66"/>
    <p:sldId id="399" r:id="rId67"/>
    <p:sldId id="400" r:id="rId68"/>
    <p:sldId id="401" r:id="rId69"/>
    <p:sldId id="402" r:id="rId70"/>
    <p:sldId id="403" r:id="rId71"/>
    <p:sldId id="408" r:id="rId72"/>
    <p:sldId id="404" r:id="rId73"/>
    <p:sldId id="405" r:id="rId74"/>
    <p:sldId id="406" r:id="rId75"/>
    <p:sldId id="407" r:id="rId76"/>
    <p:sldId id="409" r:id="rId77"/>
    <p:sldId id="410" r:id="rId78"/>
    <p:sldId id="411" r:id="rId79"/>
    <p:sldId id="412" r:id="rId80"/>
    <p:sldId id="413" r:id="rId81"/>
    <p:sldId id="414" r:id="rId82"/>
    <p:sldId id="415" r:id="rId83"/>
    <p:sldId id="416" r:id="rId84"/>
    <p:sldId id="417"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E0E0"/>
    <a:srgbClr val="D1D1D1"/>
    <a:srgbClr val="C1C1C1"/>
    <a:srgbClr val="333F50"/>
    <a:srgbClr val="FF3300"/>
    <a:srgbClr val="E8E8E8"/>
    <a:srgbClr val="ED3B3B"/>
    <a:srgbClr val="E85402"/>
    <a:srgbClr val="0AC236"/>
    <a:srgbClr val="00DE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1125" autoAdjust="0"/>
  </p:normalViewPr>
  <p:slideViewPr>
    <p:cSldViewPr snapToGrid="0">
      <p:cViewPr varScale="1">
        <p:scale>
          <a:sx n="56" d="100"/>
          <a:sy n="56" d="100"/>
        </p:scale>
        <p:origin x="1218"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C9476A-275A-4D38-B857-788AAEAC94C0}" type="datetimeFigureOut">
              <a:rPr lang="en-IN" smtClean="0"/>
              <a:t>30-11-2018</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6AB637-DE7B-412A-905E-BF65587B459D}" type="slidenum">
              <a:rPr lang="en-IN" smtClean="0"/>
              <a:t>‹#›</a:t>
            </a:fld>
            <a:endParaRPr lang="en-IN" dirty="0"/>
          </a:p>
        </p:txBody>
      </p:sp>
    </p:spTree>
    <p:extLst>
      <p:ext uri="{BB962C8B-B14F-4D97-AF65-F5344CB8AC3E}">
        <p14:creationId xmlns:p14="http://schemas.microsoft.com/office/powerpoint/2010/main" val="1490592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6AB637-DE7B-412A-905E-BF65587B459D}" type="slidenum">
              <a:rPr lang="en-IN" smtClean="0"/>
              <a:t>32</a:t>
            </a:fld>
            <a:endParaRPr lang="en-IN" dirty="0"/>
          </a:p>
        </p:txBody>
      </p:sp>
    </p:spTree>
    <p:extLst>
      <p:ext uri="{BB962C8B-B14F-4D97-AF65-F5344CB8AC3E}">
        <p14:creationId xmlns:p14="http://schemas.microsoft.com/office/powerpoint/2010/main" val="3172313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1. b)</a:t>
            </a:r>
            <a:endParaRPr lang="en-US" b="1" dirty="0"/>
          </a:p>
        </p:txBody>
      </p:sp>
      <p:sp>
        <p:nvSpPr>
          <p:cNvPr id="4" name="Slide Number Placeholder 3"/>
          <p:cNvSpPr>
            <a:spLocks noGrp="1"/>
          </p:cNvSpPr>
          <p:nvPr>
            <p:ph type="sldNum" sz="quarter" idx="10"/>
          </p:nvPr>
        </p:nvSpPr>
        <p:spPr/>
        <p:txBody>
          <a:bodyPr/>
          <a:lstStyle/>
          <a:p>
            <a:fld id="{496AB637-DE7B-412A-905E-BF65587B459D}" type="slidenum">
              <a:rPr lang="en-IN" smtClean="0"/>
              <a:t>52</a:t>
            </a:fld>
            <a:endParaRPr lang="en-IN" dirty="0"/>
          </a:p>
        </p:txBody>
      </p:sp>
    </p:spTree>
    <p:extLst>
      <p:ext uri="{BB962C8B-B14F-4D97-AF65-F5344CB8AC3E}">
        <p14:creationId xmlns:p14="http://schemas.microsoft.com/office/powerpoint/2010/main" val="3348086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2. a)</a:t>
            </a:r>
            <a:endParaRPr lang="en-US" b="1" dirty="0"/>
          </a:p>
        </p:txBody>
      </p:sp>
      <p:sp>
        <p:nvSpPr>
          <p:cNvPr id="4" name="Slide Number Placeholder 3"/>
          <p:cNvSpPr>
            <a:spLocks noGrp="1"/>
          </p:cNvSpPr>
          <p:nvPr>
            <p:ph type="sldNum" sz="quarter" idx="10"/>
          </p:nvPr>
        </p:nvSpPr>
        <p:spPr/>
        <p:txBody>
          <a:bodyPr/>
          <a:lstStyle/>
          <a:p>
            <a:fld id="{496AB637-DE7B-412A-905E-BF65587B459D}" type="slidenum">
              <a:rPr lang="en-IN" smtClean="0"/>
              <a:t>53</a:t>
            </a:fld>
            <a:endParaRPr lang="en-IN" dirty="0"/>
          </a:p>
        </p:txBody>
      </p:sp>
    </p:spTree>
    <p:extLst>
      <p:ext uri="{BB962C8B-B14F-4D97-AF65-F5344CB8AC3E}">
        <p14:creationId xmlns:p14="http://schemas.microsoft.com/office/powerpoint/2010/main" val="4113383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3. b)</a:t>
            </a:r>
            <a:endParaRPr lang="en-US" b="1" dirty="0"/>
          </a:p>
        </p:txBody>
      </p:sp>
      <p:sp>
        <p:nvSpPr>
          <p:cNvPr id="4" name="Slide Number Placeholder 3"/>
          <p:cNvSpPr>
            <a:spLocks noGrp="1"/>
          </p:cNvSpPr>
          <p:nvPr>
            <p:ph type="sldNum" sz="quarter" idx="10"/>
          </p:nvPr>
        </p:nvSpPr>
        <p:spPr/>
        <p:txBody>
          <a:bodyPr/>
          <a:lstStyle/>
          <a:p>
            <a:fld id="{496AB637-DE7B-412A-905E-BF65587B459D}" type="slidenum">
              <a:rPr lang="en-IN" smtClean="0"/>
              <a:t>54</a:t>
            </a:fld>
            <a:endParaRPr lang="en-IN" dirty="0"/>
          </a:p>
        </p:txBody>
      </p:sp>
    </p:spTree>
    <p:extLst>
      <p:ext uri="{BB962C8B-B14F-4D97-AF65-F5344CB8AC3E}">
        <p14:creationId xmlns:p14="http://schemas.microsoft.com/office/powerpoint/2010/main" val="3346626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4. d)</a:t>
            </a:r>
            <a:endParaRPr lang="en-US" b="1" dirty="0"/>
          </a:p>
        </p:txBody>
      </p:sp>
      <p:sp>
        <p:nvSpPr>
          <p:cNvPr id="4" name="Slide Number Placeholder 3"/>
          <p:cNvSpPr>
            <a:spLocks noGrp="1"/>
          </p:cNvSpPr>
          <p:nvPr>
            <p:ph type="sldNum" sz="quarter" idx="10"/>
          </p:nvPr>
        </p:nvSpPr>
        <p:spPr/>
        <p:txBody>
          <a:bodyPr/>
          <a:lstStyle/>
          <a:p>
            <a:fld id="{496AB637-DE7B-412A-905E-BF65587B459D}" type="slidenum">
              <a:rPr lang="en-IN" smtClean="0"/>
              <a:t>79</a:t>
            </a:fld>
            <a:endParaRPr lang="en-IN" dirty="0"/>
          </a:p>
        </p:txBody>
      </p:sp>
    </p:spTree>
    <p:extLst>
      <p:ext uri="{BB962C8B-B14F-4D97-AF65-F5344CB8AC3E}">
        <p14:creationId xmlns:p14="http://schemas.microsoft.com/office/powerpoint/2010/main" val="2541088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5. b)</a:t>
            </a:r>
            <a:endParaRPr lang="en-US" b="1" dirty="0"/>
          </a:p>
        </p:txBody>
      </p:sp>
      <p:sp>
        <p:nvSpPr>
          <p:cNvPr id="4" name="Slide Number Placeholder 3"/>
          <p:cNvSpPr>
            <a:spLocks noGrp="1"/>
          </p:cNvSpPr>
          <p:nvPr>
            <p:ph type="sldNum" sz="quarter" idx="10"/>
          </p:nvPr>
        </p:nvSpPr>
        <p:spPr/>
        <p:txBody>
          <a:bodyPr/>
          <a:lstStyle/>
          <a:p>
            <a:fld id="{496AB637-DE7B-412A-905E-BF65587B459D}" type="slidenum">
              <a:rPr lang="en-IN" smtClean="0"/>
              <a:t>80</a:t>
            </a:fld>
            <a:endParaRPr lang="en-IN" dirty="0"/>
          </a:p>
        </p:txBody>
      </p:sp>
    </p:spTree>
    <p:extLst>
      <p:ext uri="{BB962C8B-B14F-4D97-AF65-F5344CB8AC3E}">
        <p14:creationId xmlns:p14="http://schemas.microsoft.com/office/powerpoint/2010/main" val="182565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BC9CB9E7-7084-435E-BDE9-2F1BA4EC8939}" type="datetime1">
              <a:rPr lang="en-IN" smtClean="0"/>
              <a:t>30-11-2018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11642501" y="6356350"/>
            <a:ext cx="393879" cy="365125"/>
          </a:xfrm>
        </p:spPr>
        <p:txBody>
          <a:bodyPr/>
          <a:lstStyle>
            <a:lvl1pPr>
              <a:defRPr>
                <a:solidFill>
                  <a:srgbClr val="C00000"/>
                </a:solidFill>
              </a:defRPr>
            </a:lvl1pPr>
          </a:lstStyle>
          <a:p>
            <a:fld id="{EF369875-3547-471E-A8DD-BB6BF69B36A1}" type="slidenum">
              <a:rPr lang="en-IN" smtClean="0"/>
              <a:pPr/>
              <a:t>‹#›</a:t>
            </a:fld>
            <a:endParaRPr lang="en-IN" dirty="0"/>
          </a:p>
        </p:txBody>
      </p:sp>
    </p:spTree>
    <p:extLst>
      <p:ext uri="{BB962C8B-B14F-4D97-AF65-F5344CB8AC3E}">
        <p14:creationId xmlns:p14="http://schemas.microsoft.com/office/powerpoint/2010/main" val="3707184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91BF4B1-77B2-4C3D-8667-4FBDE4D409DB}" type="datetime1">
              <a:rPr lang="en-IN" smtClean="0"/>
              <a:t>30-11-2018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F369875-3547-471E-A8DD-BB6BF69B36A1}" type="slidenum">
              <a:rPr lang="en-IN" smtClean="0"/>
              <a:t>‹#›</a:t>
            </a:fld>
            <a:endParaRPr lang="en-IN" dirty="0"/>
          </a:p>
        </p:txBody>
      </p:sp>
    </p:spTree>
    <p:extLst>
      <p:ext uri="{BB962C8B-B14F-4D97-AF65-F5344CB8AC3E}">
        <p14:creationId xmlns:p14="http://schemas.microsoft.com/office/powerpoint/2010/main" val="3801566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C3079E1-B1B2-41D8-96F7-A302CFB8AC0C}" type="datetime1">
              <a:rPr lang="en-IN" smtClean="0"/>
              <a:t>30-11-2018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F369875-3547-471E-A8DD-BB6BF69B36A1}" type="slidenum">
              <a:rPr lang="en-IN" smtClean="0"/>
              <a:t>‹#›</a:t>
            </a:fld>
            <a:endParaRPr lang="en-IN" dirty="0"/>
          </a:p>
        </p:txBody>
      </p:sp>
    </p:spTree>
    <p:extLst>
      <p:ext uri="{BB962C8B-B14F-4D97-AF65-F5344CB8AC3E}">
        <p14:creationId xmlns:p14="http://schemas.microsoft.com/office/powerpoint/2010/main" val="2739804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1F2BE05-C1D5-4A00-BD80-E6A2A264892A}" type="datetime1">
              <a:rPr lang="en-IN" smtClean="0"/>
              <a:t>30-11-2018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11590986" y="6356349"/>
            <a:ext cx="432515" cy="365125"/>
          </a:xfrm>
        </p:spPr>
        <p:txBody>
          <a:bodyPr/>
          <a:lstStyle>
            <a:lvl1pPr>
              <a:defRPr>
                <a:solidFill>
                  <a:srgbClr val="C00000"/>
                </a:solidFill>
              </a:defRPr>
            </a:lvl1pPr>
          </a:lstStyle>
          <a:p>
            <a:fld id="{EF369875-3547-471E-A8DD-BB6BF69B36A1}" type="slidenum">
              <a:rPr lang="en-IN" smtClean="0"/>
              <a:pPr/>
              <a:t>‹#›</a:t>
            </a:fld>
            <a:endParaRPr lang="en-IN" dirty="0"/>
          </a:p>
        </p:txBody>
      </p:sp>
    </p:spTree>
    <p:extLst>
      <p:ext uri="{BB962C8B-B14F-4D97-AF65-F5344CB8AC3E}">
        <p14:creationId xmlns:p14="http://schemas.microsoft.com/office/powerpoint/2010/main" val="409143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8E15888-409E-42A3-9E84-6EF39A2AB773}" type="datetime1">
              <a:rPr lang="en-IN" smtClean="0"/>
              <a:t>30-11-2018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F369875-3547-471E-A8DD-BB6BF69B36A1}" type="slidenum">
              <a:rPr lang="en-IN" smtClean="0"/>
              <a:t>‹#›</a:t>
            </a:fld>
            <a:endParaRPr lang="en-IN" dirty="0"/>
          </a:p>
        </p:txBody>
      </p:sp>
    </p:spTree>
    <p:extLst>
      <p:ext uri="{BB962C8B-B14F-4D97-AF65-F5344CB8AC3E}">
        <p14:creationId xmlns:p14="http://schemas.microsoft.com/office/powerpoint/2010/main" val="124356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9E3D9606-C195-4F00-AA63-E3EF00114823}" type="datetime1">
              <a:rPr lang="en-IN" smtClean="0"/>
              <a:t>30-11-2018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F369875-3547-471E-A8DD-BB6BF69B36A1}" type="slidenum">
              <a:rPr lang="en-IN" smtClean="0"/>
              <a:t>‹#›</a:t>
            </a:fld>
            <a:endParaRPr lang="en-IN" dirty="0"/>
          </a:p>
        </p:txBody>
      </p:sp>
    </p:spTree>
    <p:extLst>
      <p:ext uri="{BB962C8B-B14F-4D97-AF65-F5344CB8AC3E}">
        <p14:creationId xmlns:p14="http://schemas.microsoft.com/office/powerpoint/2010/main" val="3130596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96DD4AA7-8689-4A50-8A8E-3AB8C74F7778}" type="datetime1">
              <a:rPr lang="en-IN" smtClean="0"/>
              <a:t>30-11-2018</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EF369875-3547-471E-A8DD-BB6BF69B36A1}" type="slidenum">
              <a:rPr lang="en-IN" smtClean="0"/>
              <a:t>‹#›</a:t>
            </a:fld>
            <a:endParaRPr lang="en-IN" dirty="0"/>
          </a:p>
        </p:txBody>
      </p:sp>
    </p:spTree>
    <p:extLst>
      <p:ext uri="{BB962C8B-B14F-4D97-AF65-F5344CB8AC3E}">
        <p14:creationId xmlns:p14="http://schemas.microsoft.com/office/powerpoint/2010/main" val="1569577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3602FED3-7D32-4390-9275-C53DAC947E66}" type="datetime1">
              <a:rPr lang="en-IN" smtClean="0"/>
              <a:t>30-11-2018</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EF369875-3547-471E-A8DD-BB6BF69B36A1}" type="slidenum">
              <a:rPr lang="en-IN" smtClean="0"/>
              <a:t>‹#›</a:t>
            </a:fld>
            <a:endParaRPr lang="en-IN" dirty="0"/>
          </a:p>
        </p:txBody>
      </p:sp>
    </p:spTree>
    <p:extLst>
      <p:ext uri="{BB962C8B-B14F-4D97-AF65-F5344CB8AC3E}">
        <p14:creationId xmlns:p14="http://schemas.microsoft.com/office/powerpoint/2010/main" val="587622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127E66-7DAF-4E47-81F5-A440089C748E}" type="datetime1">
              <a:rPr lang="en-IN" smtClean="0"/>
              <a:t>30-11-2018</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EF369875-3547-471E-A8DD-BB6BF69B36A1}" type="slidenum">
              <a:rPr lang="en-IN" smtClean="0"/>
              <a:t>‹#›</a:t>
            </a:fld>
            <a:endParaRPr lang="en-IN" dirty="0"/>
          </a:p>
        </p:txBody>
      </p:sp>
    </p:spTree>
    <p:extLst>
      <p:ext uri="{BB962C8B-B14F-4D97-AF65-F5344CB8AC3E}">
        <p14:creationId xmlns:p14="http://schemas.microsoft.com/office/powerpoint/2010/main" val="1904284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941EFEB-9ECA-43E0-AE09-915EDE23F0A9}" type="datetime1">
              <a:rPr lang="en-IN" smtClean="0"/>
              <a:t>30-11-2018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F369875-3547-471E-A8DD-BB6BF69B36A1}" type="slidenum">
              <a:rPr lang="en-IN" smtClean="0"/>
              <a:t>‹#›</a:t>
            </a:fld>
            <a:endParaRPr lang="en-IN" dirty="0"/>
          </a:p>
        </p:txBody>
      </p:sp>
    </p:spTree>
    <p:extLst>
      <p:ext uri="{BB962C8B-B14F-4D97-AF65-F5344CB8AC3E}">
        <p14:creationId xmlns:p14="http://schemas.microsoft.com/office/powerpoint/2010/main" val="601188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99EFCBB-FF0F-45AA-824A-5DF2573BAFB8}" type="datetime1">
              <a:rPr lang="en-IN" smtClean="0"/>
              <a:t>30-11-2018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F369875-3547-471E-A8DD-BB6BF69B36A1}" type="slidenum">
              <a:rPr lang="en-IN" smtClean="0"/>
              <a:t>‹#›</a:t>
            </a:fld>
            <a:endParaRPr lang="en-IN" dirty="0"/>
          </a:p>
        </p:txBody>
      </p:sp>
    </p:spTree>
    <p:extLst>
      <p:ext uri="{BB962C8B-B14F-4D97-AF65-F5344CB8AC3E}">
        <p14:creationId xmlns:p14="http://schemas.microsoft.com/office/powerpoint/2010/main" val="2645073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E5EF50-5ECC-48BA-81DC-F08BF0523C74}" type="datetime1">
              <a:rPr lang="en-IN" smtClean="0"/>
              <a:t>30-11-2018</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369875-3547-471E-A8DD-BB6BF69B36A1}" type="slidenum">
              <a:rPr lang="en-IN" smtClean="0"/>
              <a:t>‹#›</a:t>
            </a:fld>
            <a:endParaRPr lang="en-IN" dirty="0"/>
          </a:p>
        </p:txBody>
      </p:sp>
    </p:spTree>
    <p:extLst>
      <p:ext uri="{BB962C8B-B14F-4D97-AF65-F5344CB8AC3E}">
        <p14:creationId xmlns:p14="http://schemas.microsoft.com/office/powerpoint/2010/main" val="4103042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wmf"/><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1.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1.wmf"/></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www.geeksforgeeks.org/sorting-algorithms/"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www.youtube.com/watch?v=8BI2MNnwrKI"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8.wmf"/><Relationship Id="rId7" Type="http://schemas.openxmlformats.org/officeDocument/2006/relationships/image" Target="../media/image22.wmf"/><Relationship Id="rId2" Type="http://schemas.openxmlformats.org/officeDocument/2006/relationships/image" Target="../media/image17.wmf"/><Relationship Id="rId1" Type="http://schemas.openxmlformats.org/officeDocument/2006/relationships/slideLayout" Target="../slideLayouts/slideLayout2.xml"/><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www.geeksforgeeks.org/searching-algorithms/"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770" y="138023"/>
            <a:ext cx="11904453" cy="1863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cxnSp>
        <p:nvCxnSpPr>
          <p:cNvPr id="12" name="Straight Connector 11"/>
          <p:cNvCxnSpPr/>
          <p:nvPr/>
        </p:nvCxnSpPr>
        <p:spPr>
          <a:xfrm>
            <a:off x="3219385" y="2277375"/>
            <a:ext cx="5796951"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2537" y="512002"/>
            <a:ext cx="3418941" cy="1463307"/>
          </a:xfrm>
          <a:prstGeom prst="rect">
            <a:avLst/>
          </a:prstGeom>
        </p:spPr>
      </p:pic>
      <p:sp>
        <p:nvSpPr>
          <p:cNvPr id="10" name="Rectangle 9"/>
          <p:cNvSpPr/>
          <p:nvPr/>
        </p:nvSpPr>
        <p:spPr>
          <a:xfrm>
            <a:off x="993769" y="2695091"/>
            <a:ext cx="10248181" cy="1938992"/>
          </a:xfrm>
          <a:prstGeom prst="rect">
            <a:avLst/>
          </a:prstGeom>
        </p:spPr>
        <p:txBody>
          <a:bodyPr wrap="square">
            <a:spAutoFit/>
          </a:bodyPr>
          <a:lstStyle/>
          <a:p>
            <a:pPr algn="ctr" fontAlgn="auto">
              <a:spcBef>
                <a:spcPts val="0"/>
              </a:spcBef>
              <a:spcAft>
                <a:spcPts val="0"/>
              </a:spcAft>
              <a:defRPr/>
            </a:pPr>
            <a:r>
              <a:rPr lang="en-IN" sz="4000" b="1" spc="-20" dirty="0">
                <a:solidFill>
                  <a:srgbClr val="002060"/>
                </a:solidFill>
                <a:latin typeface="Helvetica" panose="020B0604020202020204" pitchFamily="2" charset="0"/>
                <a:cs typeface="Arial" panose="020B0604020202020204" pitchFamily="34" charset="0"/>
              </a:rPr>
              <a:t>Data S</a:t>
            </a:r>
            <a:r>
              <a:rPr lang="en-IN" sz="4000" b="1" spc="-20" dirty="0" smtClean="0">
                <a:solidFill>
                  <a:srgbClr val="002060"/>
                </a:solidFill>
                <a:latin typeface="Helvetica" panose="020B0604020202020204" pitchFamily="2" charset="0"/>
                <a:cs typeface="Arial" panose="020B0604020202020204" pitchFamily="34" charset="0"/>
              </a:rPr>
              <a:t>tructures</a:t>
            </a:r>
          </a:p>
          <a:p>
            <a:pPr algn="ctr" fontAlgn="auto">
              <a:spcBef>
                <a:spcPts val="0"/>
              </a:spcBef>
              <a:spcAft>
                <a:spcPts val="0"/>
              </a:spcAft>
              <a:defRPr/>
            </a:pPr>
            <a:r>
              <a:rPr lang="en-IN" sz="1500" b="1" spc="-20" dirty="0" smtClean="0">
                <a:latin typeface="Helvetica" panose="020B0604020202020204" pitchFamily="2" charset="0"/>
                <a:cs typeface="Arial" panose="020B0604020202020204" pitchFamily="34" charset="0"/>
              </a:rPr>
              <a:t> </a:t>
            </a:r>
            <a:r>
              <a:rPr lang="en-US" sz="1500" b="1" spc="-20" dirty="0" smtClean="0">
                <a:latin typeface="Helvetica" panose="020B0604020202020204" pitchFamily="2" charset="0"/>
                <a:cs typeface="Arial" panose="020B0604020202020204" pitchFamily="34" charset="0"/>
              </a:rPr>
              <a:t/>
            </a:r>
            <a:br>
              <a:rPr lang="en-US" sz="1500" b="1" spc="-20" dirty="0" smtClean="0">
                <a:latin typeface="Helvetica" panose="020B0604020202020204" pitchFamily="2" charset="0"/>
                <a:cs typeface="Arial" panose="020B0604020202020204" pitchFamily="34" charset="0"/>
              </a:rPr>
            </a:br>
            <a:r>
              <a:rPr lang="en-IN" sz="2000" b="1" dirty="0" smtClean="0">
                <a:latin typeface="Helvetica" panose="020B0604020202020204" pitchFamily="2" charset="0"/>
              </a:rPr>
              <a:t>Module Number: 5.2</a:t>
            </a:r>
          </a:p>
          <a:p>
            <a:pPr algn="ctr" fontAlgn="auto">
              <a:spcBef>
                <a:spcPts val="0"/>
              </a:spcBef>
              <a:spcAft>
                <a:spcPts val="0"/>
              </a:spcAft>
              <a:defRPr/>
            </a:pPr>
            <a:endParaRPr lang="en-IN" sz="1500" b="1" dirty="0" smtClean="0">
              <a:latin typeface="Helvetica" panose="020B0604020202020204" pitchFamily="2" charset="0"/>
            </a:endParaRPr>
          </a:p>
          <a:p>
            <a:pPr algn="ctr">
              <a:defRPr/>
            </a:pPr>
            <a:r>
              <a:rPr lang="en-GB" sz="3000" b="1" dirty="0" smtClean="0">
                <a:latin typeface="Helvetica" panose="020B0604020202020204" pitchFamily="2" charset="0"/>
              </a:rPr>
              <a:t>Module Name: </a:t>
            </a:r>
            <a:r>
              <a:rPr lang="en-US" sz="3000" b="1" spc="-20" dirty="0">
                <a:latin typeface="Helvetica" panose="020B0604020202020204" pitchFamily="2" charset="0"/>
                <a:cs typeface="Arial" panose="020B0604020202020204" pitchFamily="34" charset="0"/>
              </a:rPr>
              <a:t>Sorting and Searching (Review</a:t>
            </a:r>
            <a:r>
              <a:rPr lang="en-US" sz="3000" b="1" spc="-20" dirty="0" smtClean="0">
                <a:latin typeface="Helvetica" panose="020B0604020202020204" pitchFamily="2" charset="0"/>
                <a:cs typeface="Arial" panose="020B0604020202020204" pitchFamily="34" charset="0"/>
              </a:rPr>
              <a:t>)</a:t>
            </a:r>
            <a:endParaRPr lang="en-US" sz="3000" b="1" spc="-20" dirty="0">
              <a:latin typeface="Helvetica" panose="020B0604020202020204" pitchFamily="2" charset="0"/>
              <a:cs typeface="Arial" panose="020B0604020202020204" pitchFamily="34" charset="0"/>
            </a:endParaRPr>
          </a:p>
        </p:txBody>
      </p:sp>
      <p:sp>
        <p:nvSpPr>
          <p:cNvPr id="6" name="Rectangle 5"/>
          <p:cNvSpPr/>
          <p:nvPr/>
        </p:nvSpPr>
        <p:spPr>
          <a:xfrm>
            <a:off x="-29496" y="5943596"/>
            <a:ext cx="3628103" cy="10913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Helvetica" panose="020B0604020202020204" pitchFamily="2" charset="0"/>
              </a:rPr>
              <a:t>Version: DSA3</a:t>
            </a:r>
          </a:p>
          <a:p>
            <a:pPr algn="ctr"/>
            <a:r>
              <a:rPr lang="en-US" b="1" dirty="0" smtClean="0">
                <a:solidFill>
                  <a:schemeClr val="tx1"/>
                </a:solidFill>
                <a:latin typeface="Helvetica" panose="020B0604020202020204" pitchFamily="2" charset="0"/>
              </a:rPr>
              <a:t>Released Date : </a:t>
            </a:r>
            <a:r>
              <a:rPr lang="en-US" b="1" dirty="0" smtClean="0">
                <a:solidFill>
                  <a:schemeClr val="tx1"/>
                </a:solidFill>
                <a:latin typeface="Helvetica" panose="020B0604020202020204" pitchFamily="2" charset="0"/>
              </a:rPr>
              <a:t>24-SEP-2018</a:t>
            </a:r>
            <a:endParaRPr lang="en-IN" b="1" dirty="0">
              <a:solidFill>
                <a:schemeClr val="tx1"/>
              </a:solidFill>
              <a:latin typeface="Helvetica" panose="020B0604020202020204" pitchFamily="2" charset="0"/>
            </a:endParaRPr>
          </a:p>
        </p:txBody>
      </p:sp>
    </p:spTree>
    <p:extLst>
      <p:ext uri="{BB962C8B-B14F-4D97-AF65-F5344CB8AC3E}">
        <p14:creationId xmlns:p14="http://schemas.microsoft.com/office/powerpoint/2010/main" val="36480239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10</a:t>
            </a:fld>
            <a:endParaRPr lang="en-IN" dirty="0"/>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pic>
        <p:nvPicPr>
          <p:cNvPr id="6" name="Picture 5">
            <a:extLst>
              <a:ext uri="{FF2B5EF4-FFF2-40B4-BE49-F238E27FC236}">
                <a16:creationId xmlns:a16="http://schemas.microsoft.com/office/drawing/2014/main" id="{FB24A536-ED65-44AE-8620-8E430C1305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459" y="1299337"/>
            <a:ext cx="7012152" cy="5259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04809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11</a:t>
            </a:fld>
            <a:endParaRPr lang="en-IN" dirty="0"/>
          </a:p>
        </p:txBody>
      </p:sp>
      <p:sp>
        <p:nvSpPr>
          <p:cNvPr id="6" name="Rectangle 5"/>
          <p:cNvSpPr/>
          <p:nvPr/>
        </p:nvSpPr>
        <p:spPr>
          <a:xfrm>
            <a:off x="207034" y="1121184"/>
            <a:ext cx="11383951" cy="5262979"/>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Some algorithms for sorting</a:t>
            </a:r>
          </a:p>
          <a:p>
            <a:pPr marL="360000" lvl="4">
              <a:lnSpc>
                <a:spcPct val="150000"/>
              </a:lnSpc>
            </a:pPr>
            <a:endParaRPr lang="en-US" sz="800" b="1" dirty="0" smtClean="0">
              <a:latin typeface="Times New Roman" panose="02020603050405020304" pitchFamily="18" charset="0"/>
              <a:cs typeface="Times New Roman" panose="02020603050405020304" pitchFamily="18" charset="0"/>
            </a:endParaRPr>
          </a:p>
          <a:p>
            <a:pPr marL="1062900" lvl="6"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bubble sort</a:t>
            </a:r>
          </a:p>
          <a:p>
            <a:pPr marL="1062900" lvl="6"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insertion sort</a:t>
            </a:r>
          </a:p>
          <a:p>
            <a:pPr marL="1062900" lvl="6"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selection sort                 Quadratic</a:t>
            </a:r>
          </a:p>
          <a:p>
            <a:pPr marL="1062900" lvl="6"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shell sort</a:t>
            </a:r>
          </a:p>
          <a:p>
            <a:pPr marL="1062900" lvl="6"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gnome sort</a:t>
            </a:r>
          </a:p>
          <a:p>
            <a:pPr marL="1062900" lvl="6"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merge sort</a:t>
            </a:r>
          </a:p>
          <a:p>
            <a:pPr marL="1062900" lvl="6"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quick sort                      Logarithmic</a:t>
            </a:r>
          </a:p>
          <a:p>
            <a:pPr marL="1062900" lvl="6"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heap sort</a:t>
            </a:r>
          </a:p>
          <a:p>
            <a:pPr marL="1062900" lvl="6"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radix sort</a:t>
            </a:r>
          </a:p>
          <a:p>
            <a:pPr marL="1062900" lvl="6"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bead </a:t>
            </a:r>
            <a:r>
              <a:rPr lang="en-US" sz="2000" dirty="0" smtClean="0">
                <a:latin typeface="Times New Roman" panose="02020603050405020304" pitchFamily="18" charset="0"/>
                <a:cs typeface="Times New Roman" panose="02020603050405020304" pitchFamily="18" charset="0"/>
              </a:rPr>
              <a:t>sort</a:t>
            </a:r>
            <a:endParaRPr lang="en-US" sz="2000" dirty="0">
              <a:latin typeface="Times New Roman" panose="02020603050405020304" pitchFamily="18" charset="0"/>
              <a:cs typeface="Times New Roman" panose="02020603050405020304" pitchFamily="18" charset="0"/>
            </a:endParaRP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
        <p:nvSpPr>
          <p:cNvPr id="7" name="Right Brace 6">
            <a:extLst>
              <a:ext uri="{FF2B5EF4-FFF2-40B4-BE49-F238E27FC236}">
                <a16:creationId xmlns:a16="http://schemas.microsoft.com/office/drawing/2014/main" id="{7A55E97E-307F-4160-A2D7-0DBB30841092}"/>
              </a:ext>
            </a:extLst>
          </p:cNvPr>
          <p:cNvSpPr/>
          <p:nvPr/>
        </p:nvSpPr>
        <p:spPr>
          <a:xfrm>
            <a:off x="2771576" y="1865607"/>
            <a:ext cx="579120" cy="2111304"/>
          </a:xfrm>
          <a:prstGeom prst="rightBrace">
            <a:avLst>
              <a:gd name="adj1" fmla="val 8333"/>
              <a:gd name="adj2" fmla="val 50000"/>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 name="Right Brace 7">
            <a:extLst>
              <a:ext uri="{FF2B5EF4-FFF2-40B4-BE49-F238E27FC236}">
                <a16:creationId xmlns:a16="http://schemas.microsoft.com/office/drawing/2014/main" id="{FFFE654A-7A64-41F8-B13C-9C7027470D78}"/>
              </a:ext>
            </a:extLst>
          </p:cNvPr>
          <p:cNvSpPr/>
          <p:nvPr/>
        </p:nvSpPr>
        <p:spPr>
          <a:xfrm>
            <a:off x="2771576" y="4041778"/>
            <a:ext cx="579120" cy="1339932"/>
          </a:xfrm>
          <a:prstGeom prst="rightBrace">
            <a:avLst>
              <a:gd name="adj1" fmla="val 8333"/>
              <a:gd name="adj2" fmla="val 50000"/>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 name="Right Brace 8">
            <a:extLst>
              <a:ext uri="{FF2B5EF4-FFF2-40B4-BE49-F238E27FC236}">
                <a16:creationId xmlns:a16="http://schemas.microsoft.com/office/drawing/2014/main" id="{012BE081-C7E8-418D-A550-9561FA614C4C}"/>
              </a:ext>
            </a:extLst>
          </p:cNvPr>
          <p:cNvSpPr/>
          <p:nvPr/>
        </p:nvSpPr>
        <p:spPr>
          <a:xfrm>
            <a:off x="2771576" y="5447619"/>
            <a:ext cx="579120" cy="983488"/>
          </a:xfrm>
          <a:prstGeom prst="rightBrace">
            <a:avLst>
              <a:gd name="adj1" fmla="val 8333"/>
              <a:gd name="adj2" fmla="val 50000"/>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 name="Rectangle 1"/>
          <p:cNvSpPr/>
          <p:nvPr/>
        </p:nvSpPr>
        <p:spPr>
          <a:xfrm>
            <a:off x="3061136" y="5738991"/>
            <a:ext cx="1580241" cy="498663"/>
          </a:xfrm>
          <a:prstGeom prst="rect">
            <a:avLst/>
          </a:prstGeom>
        </p:spPr>
        <p:txBody>
          <a:bodyPr wrap="none">
            <a:spAutoFit/>
          </a:bodyPr>
          <a:lstStyle/>
          <a:p>
            <a:pPr marL="720000" lvl="6" algn="ctr">
              <a:lnSpc>
                <a:spcPct val="150000"/>
              </a:lnSpc>
            </a:pPr>
            <a:r>
              <a:rPr lang="en-US" sz="2000" dirty="0">
                <a:latin typeface="Times New Roman" panose="02020603050405020304" pitchFamily="18" charset="0"/>
                <a:cs typeface="Times New Roman" panose="02020603050405020304" pitchFamily="18" charset="0"/>
              </a:rPr>
              <a:t>Linear</a:t>
            </a:r>
          </a:p>
        </p:txBody>
      </p:sp>
    </p:spTree>
    <p:extLst>
      <p:ext uri="{BB962C8B-B14F-4D97-AF65-F5344CB8AC3E}">
        <p14:creationId xmlns:p14="http://schemas.microsoft.com/office/powerpoint/2010/main" val="23806939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12</a:t>
            </a:fld>
            <a:endParaRPr lang="en-IN" dirty="0"/>
          </a:p>
        </p:txBody>
      </p:sp>
      <p:sp>
        <p:nvSpPr>
          <p:cNvPr id="6" name="Rectangle 5"/>
          <p:cNvSpPr/>
          <p:nvPr/>
        </p:nvSpPr>
        <p:spPr>
          <a:xfrm>
            <a:off x="207034" y="1121184"/>
            <a:ext cx="11383951" cy="3293209"/>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Insertion </a:t>
            </a:r>
            <a:r>
              <a:rPr lang="en-US" sz="2400" b="1" dirty="0" smtClean="0">
                <a:latin typeface="Times New Roman" panose="02020603050405020304" pitchFamily="18" charset="0"/>
                <a:cs typeface="Times New Roman" panose="02020603050405020304" pitchFamily="18" charset="0"/>
              </a:rPr>
              <a:t>Sort</a:t>
            </a:r>
          </a:p>
          <a:p>
            <a:pPr marL="360000" lvl="4"/>
            <a:endParaRPr lang="en-US" sz="2400" b="1" dirty="0">
              <a:latin typeface="Times New Roman" panose="02020603050405020304" pitchFamily="18" charset="0"/>
              <a:cs typeface="Times New Roman" panose="02020603050405020304" pitchFamily="18" charset="0"/>
            </a:endParaRPr>
          </a:p>
          <a:p>
            <a:pPr marL="1062900" lvl="6" indent="-34290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while some elements unsorted</a:t>
            </a:r>
            <a:r>
              <a:rPr lang="en-US" sz="2000" dirty="0" smtClean="0">
                <a:latin typeface="Times New Roman" panose="02020603050405020304" pitchFamily="18" charset="0"/>
                <a:cs typeface="Times New Roman" panose="02020603050405020304" pitchFamily="18" charset="0"/>
              </a:rPr>
              <a:t>:</a:t>
            </a:r>
          </a:p>
          <a:p>
            <a:pPr marL="1062900" lvl="6" indent="-342900">
              <a:lnSpc>
                <a:spcPct val="150000"/>
              </a:lnSpc>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marL="1520100" lvl="7"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Using linear search, find the location in the sorted portion where the 1st element of the unsorted portion should be inserted </a:t>
            </a:r>
            <a:endParaRPr lang="en-US" sz="2000" dirty="0" smtClean="0">
              <a:latin typeface="Times New Roman" panose="02020603050405020304" pitchFamily="18" charset="0"/>
              <a:cs typeface="Times New Roman" panose="02020603050405020304" pitchFamily="18" charset="0"/>
            </a:endParaRPr>
          </a:p>
          <a:p>
            <a:pPr marL="1520100" lvl="7"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1520100" lvl="7"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Move all the elements after the insertion location up one position to make space for the new element</a:t>
            </a: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
        <p:nvSpPr>
          <p:cNvPr id="7" name="Text Box 4">
            <a:extLst>
              <a:ext uri="{FF2B5EF4-FFF2-40B4-BE49-F238E27FC236}">
                <a16:creationId xmlns:a16="http://schemas.microsoft.com/office/drawing/2014/main" id="{B65D44FF-96E1-4A7D-8BEC-0697B17790BC}"/>
              </a:ext>
            </a:extLst>
          </p:cNvPr>
          <p:cNvSpPr txBox="1">
            <a:spLocks noChangeArrowheads="1"/>
          </p:cNvSpPr>
          <p:nvPr/>
        </p:nvSpPr>
        <p:spPr bwMode="auto">
          <a:xfrm>
            <a:off x="5182535" y="5330884"/>
            <a:ext cx="433387" cy="376237"/>
          </a:xfrm>
          <a:prstGeom prst="rect">
            <a:avLst/>
          </a:prstGeom>
          <a:solidFill>
            <a:srgbClr val="FF6600"/>
          </a:solidFill>
          <a:ln w="9525">
            <a:solidFill>
              <a:schemeClr val="tx1"/>
            </a:solidFill>
            <a:miter lim="800000"/>
            <a:headEnd/>
            <a:tailEnd/>
          </a:ln>
        </p:spPr>
        <p:txBody>
          <a:bodyPr lIns="45720" rIns="4572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latin typeface="Courier New" panose="02070309020205020404" pitchFamily="49" charset="0"/>
              </a:rPr>
              <a:t>13</a:t>
            </a:r>
          </a:p>
        </p:txBody>
      </p:sp>
      <p:sp>
        <p:nvSpPr>
          <p:cNvPr id="8" name="Text Box 5">
            <a:extLst>
              <a:ext uri="{FF2B5EF4-FFF2-40B4-BE49-F238E27FC236}">
                <a16:creationId xmlns:a16="http://schemas.microsoft.com/office/drawing/2014/main" id="{23517DBD-0410-4F88-A475-24C32253EFB1}"/>
              </a:ext>
            </a:extLst>
          </p:cNvPr>
          <p:cNvSpPr txBox="1">
            <a:spLocks noChangeArrowheads="1"/>
          </p:cNvSpPr>
          <p:nvPr/>
        </p:nvSpPr>
        <p:spPr bwMode="auto">
          <a:xfrm>
            <a:off x="6477935" y="5330884"/>
            <a:ext cx="433387" cy="376237"/>
          </a:xfrm>
          <a:prstGeom prst="rect">
            <a:avLst/>
          </a:prstGeom>
          <a:solidFill>
            <a:srgbClr val="FF6600"/>
          </a:solidFill>
          <a:ln w="9525">
            <a:solidFill>
              <a:schemeClr val="tx1"/>
            </a:solidFill>
            <a:miter lim="800000"/>
            <a:headEnd/>
            <a:tailEnd/>
          </a:ln>
        </p:spPr>
        <p:txBody>
          <a:bodyPr lIns="45720" rIns="4572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latin typeface="Courier New" panose="02070309020205020404" pitchFamily="49" charset="0"/>
              </a:rPr>
              <a:t>21</a:t>
            </a:r>
          </a:p>
        </p:txBody>
      </p:sp>
      <p:sp>
        <p:nvSpPr>
          <p:cNvPr id="9" name="Text Box 6">
            <a:extLst>
              <a:ext uri="{FF2B5EF4-FFF2-40B4-BE49-F238E27FC236}">
                <a16:creationId xmlns:a16="http://schemas.microsoft.com/office/drawing/2014/main" id="{5623333F-32C3-4AE4-B877-689D5D3A3CF8}"/>
              </a:ext>
            </a:extLst>
          </p:cNvPr>
          <p:cNvSpPr txBox="1">
            <a:spLocks noChangeArrowheads="1"/>
          </p:cNvSpPr>
          <p:nvPr/>
        </p:nvSpPr>
        <p:spPr bwMode="auto">
          <a:xfrm>
            <a:off x="3885546" y="5330884"/>
            <a:ext cx="433388" cy="376237"/>
          </a:xfrm>
          <a:prstGeom prst="rect">
            <a:avLst/>
          </a:prstGeom>
          <a:solidFill>
            <a:srgbClr val="FF6600"/>
          </a:solidFill>
          <a:ln w="9525">
            <a:solidFill>
              <a:schemeClr val="tx1"/>
            </a:solidFill>
            <a:miter lim="800000"/>
            <a:headEnd/>
            <a:tailEnd/>
          </a:ln>
        </p:spPr>
        <p:txBody>
          <a:bodyPr lIns="45720" rIns="4572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latin typeface="Courier New" panose="02070309020205020404" pitchFamily="49" charset="0"/>
              </a:rPr>
              <a:t>45</a:t>
            </a:r>
          </a:p>
        </p:txBody>
      </p:sp>
      <p:sp>
        <p:nvSpPr>
          <p:cNvPr id="10" name="Text Box 7">
            <a:extLst>
              <a:ext uri="{FF2B5EF4-FFF2-40B4-BE49-F238E27FC236}">
                <a16:creationId xmlns:a16="http://schemas.microsoft.com/office/drawing/2014/main" id="{46AD08B7-CCF7-4464-9E39-AE90113A5360}"/>
              </a:ext>
            </a:extLst>
          </p:cNvPr>
          <p:cNvSpPr txBox="1">
            <a:spLocks noChangeArrowheads="1"/>
          </p:cNvSpPr>
          <p:nvPr/>
        </p:nvSpPr>
        <p:spPr bwMode="auto">
          <a:xfrm>
            <a:off x="4317346" y="5330884"/>
            <a:ext cx="433388" cy="376237"/>
          </a:xfrm>
          <a:prstGeom prst="rect">
            <a:avLst/>
          </a:prstGeom>
          <a:solidFill>
            <a:srgbClr val="FF6600"/>
          </a:solidFill>
          <a:ln w="9525">
            <a:solidFill>
              <a:schemeClr val="tx1"/>
            </a:solidFill>
            <a:miter lim="800000"/>
            <a:headEnd/>
            <a:tailEnd/>
          </a:ln>
        </p:spPr>
        <p:txBody>
          <a:bodyPr lIns="45720" rIns="4572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latin typeface="Courier New" panose="02070309020205020404" pitchFamily="49" charset="0"/>
              </a:rPr>
              <a:t>79</a:t>
            </a:r>
          </a:p>
        </p:txBody>
      </p:sp>
      <p:sp>
        <p:nvSpPr>
          <p:cNvPr id="11" name="Text Box 8">
            <a:extLst>
              <a:ext uri="{FF2B5EF4-FFF2-40B4-BE49-F238E27FC236}">
                <a16:creationId xmlns:a16="http://schemas.microsoft.com/office/drawing/2014/main" id="{5F7347A4-FC83-4712-8565-205ED7B4895A}"/>
              </a:ext>
            </a:extLst>
          </p:cNvPr>
          <p:cNvSpPr txBox="1">
            <a:spLocks noChangeArrowheads="1"/>
          </p:cNvSpPr>
          <p:nvPr/>
        </p:nvSpPr>
        <p:spPr bwMode="auto">
          <a:xfrm>
            <a:off x="4749146" y="5330884"/>
            <a:ext cx="433388" cy="376237"/>
          </a:xfrm>
          <a:prstGeom prst="rect">
            <a:avLst/>
          </a:prstGeom>
          <a:solidFill>
            <a:srgbClr val="FF6600"/>
          </a:solidFill>
          <a:ln w="9525">
            <a:solidFill>
              <a:schemeClr val="tx1"/>
            </a:solidFill>
            <a:miter lim="800000"/>
            <a:headEnd/>
            <a:tailEnd/>
          </a:ln>
        </p:spPr>
        <p:txBody>
          <a:bodyPr lIns="45720" rIns="4572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latin typeface="Courier New" panose="02070309020205020404" pitchFamily="49" charset="0"/>
              </a:rPr>
              <a:t>47</a:t>
            </a:r>
          </a:p>
        </p:txBody>
      </p:sp>
      <p:sp>
        <p:nvSpPr>
          <p:cNvPr id="12" name="Text Box 9">
            <a:extLst>
              <a:ext uri="{FF2B5EF4-FFF2-40B4-BE49-F238E27FC236}">
                <a16:creationId xmlns:a16="http://schemas.microsoft.com/office/drawing/2014/main" id="{32090BAE-8AB1-42C5-BB26-BC5821EF70D7}"/>
              </a:ext>
            </a:extLst>
          </p:cNvPr>
          <p:cNvSpPr txBox="1">
            <a:spLocks noChangeArrowheads="1"/>
          </p:cNvSpPr>
          <p:nvPr/>
        </p:nvSpPr>
        <p:spPr bwMode="auto">
          <a:xfrm>
            <a:off x="7341535" y="5330884"/>
            <a:ext cx="433387" cy="376237"/>
          </a:xfrm>
          <a:prstGeom prst="rect">
            <a:avLst/>
          </a:prstGeom>
          <a:solidFill>
            <a:srgbClr val="FF6600"/>
          </a:solidFill>
          <a:ln w="9525">
            <a:solidFill>
              <a:schemeClr val="tx1"/>
            </a:solidFill>
            <a:miter lim="800000"/>
            <a:headEnd/>
            <a:tailEnd/>
          </a:ln>
        </p:spPr>
        <p:txBody>
          <a:bodyPr lIns="45720" rIns="4572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latin typeface="Courier New" panose="02070309020205020404" pitchFamily="49" charset="0"/>
              </a:rPr>
              <a:t>22</a:t>
            </a:r>
          </a:p>
        </p:txBody>
      </p:sp>
      <p:sp>
        <p:nvSpPr>
          <p:cNvPr id="13" name="Text Box 10">
            <a:extLst>
              <a:ext uri="{FF2B5EF4-FFF2-40B4-BE49-F238E27FC236}">
                <a16:creationId xmlns:a16="http://schemas.microsoft.com/office/drawing/2014/main" id="{6CDA81E8-71E5-407D-AFE4-47F409E6C939}"/>
              </a:ext>
            </a:extLst>
          </p:cNvPr>
          <p:cNvSpPr txBox="1">
            <a:spLocks noChangeArrowheads="1"/>
          </p:cNvSpPr>
          <p:nvPr/>
        </p:nvSpPr>
        <p:spPr bwMode="auto">
          <a:xfrm>
            <a:off x="2590146" y="5330884"/>
            <a:ext cx="433388" cy="376237"/>
          </a:xfrm>
          <a:prstGeom prst="rect">
            <a:avLst/>
          </a:prstGeom>
          <a:solidFill>
            <a:srgbClr val="00FF00"/>
          </a:solidFill>
          <a:ln w="9525">
            <a:solidFill>
              <a:schemeClr val="tx1"/>
            </a:solidFill>
            <a:miter lim="800000"/>
            <a:headEnd/>
            <a:tailEnd/>
          </a:ln>
        </p:spPr>
        <p:txBody>
          <a:bodyPr lIns="45720" rIns="4572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latin typeface="Courier New" panose="02070309020205020404" pitchFamily="49" charset="0"/>
              </a:rPr>
              <a:t>38</a:t>
            </a:r>
          </a:p>
        </p:txBody>
      </p:sp>
      <p:sp>
        <p:nvSpPr>
          <p:cNvPr id="14" name="Text Box 11">
            <a:extLst>
              <a:ext uri="{FF2B5EF4-FFF2-40B4-BE49-F238E27FC236}">
                <a16:creationId xmlns:a16="http://schemas.microsoft.com/office/drawing/2014/main" id="{04867D77-A59A-4E91-BC93-3823F2568207}"/>
              </a:ext>
            </a:extLst>
          </p:cNvPr>
          <p:cNvSpPr txBox="1">
            <a:spLocks noChangeArrowheads="1"/>
          </p:cNvSpPr>
          <p:nvPr/>
        </p:nvSpPr>
        <p:spPr bwMode="auto">
          <a:xfrm>
            <a:off x="5612746" y="5330884"/>
            <a:ext cx="433388" cy="376237"/>
          </a:xfrm>
          <a:prstGeom prst="rect">
            <a:avLst/>
          </a:prstGeom>
          <a:solidFill>
            <a:srgbClr val="FF6600"/>
          </a:solidFill>
          <a:ln w="9525">
            <a:solidFill>
              <a:schemeClr val="tx1"/>
            </a:solidFill>
            <a:miter lim="800000"/>
            <a:headEnd/>
            <a:tailEnd/>
          </a:ln>
        </p:spPr>
        <p:txBody>
          <a:bodyPr lIns="45720" rIns="4572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latin typeface="Courier New" panose="02070309020205020404" pitchFamily="49" charset="0"/>
              </a:rPr>
              <a:t>74</a:t>
            </a:r>
          </a:p>
        </p:txBody>
      </p:sp>
      <p:sp>
        <p:nvSpPr>
          <p:cNvPr id="15" name="Text Box 12">
            <a:extLst>
              <a:ext uri="{FF2B5EF4-FFF2-40B4-BE49-F238E27FC236}">
                <a16:creationId xmlns:a16="http://schemas.microsoft.com/office/drawing/2014/main" id="{8F29D3C9-BF78-4C89-9940-1332C8294482}"/>
              </a:ext>
            </a:extLst>
          </p:cNvPr>
          <p:cNvSpPr txBox="1">
            <a:spLocks noChangeArrowheads="1"/>
          </p:cNvSpPr>
          <p:nvPr/>
        </p:nvSpPr>
        <p:spPr bwMode="auto">
          <a:xfrm>
            <a:off x="6046135" y="5330884"/>
            <a:ext cx="433387" cy="376237"/>
          </a:xfrm>
          <a:prstGeom prst="rect">
            <a:avLst/>
          </a:prstGeom>
          <a:solidFill>
            <a:srgbClr val="FF6600"/>
          </a:solidFill>
          <a:ln w="9525">
            <a:solidFill>
              <a:schemeClr val="tx1"/>
            </a:solidFill>
            <a:miter lim="800000"/>
            <a:headEnd/>
            <a:tailEnd/>
          </a:ln>
        </p:spPr>
        <p:txBody>
          <a:bodyPr lIns="45720" rIns="4572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latin typeface="Courier New" panose="02070309020205020404" pitchFamily="49" charset="0"/>
              </a:rPr>
              <a:t>36</a:t>
            </a:r>
          </a:p>
        </p:txBody>
      </p:sp>
      <p:sp>
        <p:nvSpPr>
          <p:cNvPr id="16" name="Text Box 13">
            <a:extLst>
              <a:ext uri="{FF2B5EF4-FFF2-40B4-BE49-F238E27FC236}">
                <a16:creationId xmlns:a16="http://schemas.microsoft.com/office/drawing/2014/main" id="{854A8E32-DF2C-4D56-B4E4-D52CB3F147C0}"/>
              </a:ext>
            </a:extLst>
          </p:cNvPr>
          <p:cNvSpPr txBox="1">
            <a:spLocks noChangeArrowheads="1"/>
          </p:cNvSpPr>
          <p:nvPr/>
        </p:nvSpPr>
        <p:spPr bwMode="auto">
          <a:xfrm>
            <a:off x="3453746" y="5330884"/>
            <a:ext cx="433388" cy="376237"/>
          </a:xfrm>
          <a:prstGeom prst="rect">
            <a:avLst/>
          </a:prstGeom>
          <a:solidFill>
            <a:srgbClr val="00FF00"/>
          </a:solidFill>
          <a:ln w="9525">
            <a:solidFill>
              <a:schemeClr val="tx1"/>
            </a:solidFill>
            <a:miter lim="800000"/>
            <a:headEnd/>
            <a:tailEnd/>
          </a:ln>
        </p:spPr>
        <p:txBody>
          <a:bodyPr lIns="45720" rIns="4572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latin typeface="Courier New" panose="02070309020205020404" pitchFamily="49" charset="0"/>
              </a:rPr>
              <a:t>66</a:t>
            </a:r>
          </a:p>
        </p:txBody>
      </p:sp>
      <p:sp>
        <p:nvSpPr>
          <p:cNvPr id="17" name="Text Box 14">
            <a:extLst>
              <a:ext uri="{FF2B5EF4-FFF2-40B4-BE49-F238E27FC236}">
                <a16:creationId xmlns:a16="http://schemas.microsoft.com/office/drawing/2014/main" id="{C9CCD94C-0F47-45D8-BD90-BB5DE452295B}"/>
              </a:ext>
            </a:extLst>
          </p:cNvPr>
          <p:cNvSpPr txBox="1">
            <a:spLocks noChangeArrowheads="1"/>
          </p:cNvSpPr>
          <p:nvPr/>
        </p:nvSpPr>
        <p:spPr bwMode="auto">
          <a:xfrm>
            <a:off x="6909735" y="5330884"/>
            <a:ext cx="433387" cy="376237"/>
          </a:xfrm>
          <a:prstGeom prst="rect">
            <a:avLst/>
          </a:prstGeom>
          <a:solidFill>
            <a:srgbClr val="FF6600"/>
          </a:solidFill>
          <a:ln w="9525">
            <a:solidFill>
              <a:schemeClr val="tx1"/>
            </a:solidFill>
            <a:miter lim="800000"/>
            <a:headEnd/>
            <a:tailEnd/>
          </a:ln>
        </p:spPr>
        <p:txBody>
          <a:bodyPr lIns="45720" rIns="4572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latin typeface="Courier New" panose="02070309020205020404" pitchFamily="49" charset="0"/>
              </a:rPr>
              <a:t>94</a:t>
            </a:r>
          </a:p>
        </p:txBody>
      </p:sp>
      <p:sp>
        <p:nvSpPr>
          <p:cNvPr id="18" name="Text Box 15">
            <a:extLst>
              <a:ext uri="{FF2B5EF4-FFF2-40B4-BE49-F238E27FC236}">
                <a16:creationId xmlns:a16="http://schemas.microsoft.com/office/drawing/2014/main" id="{E1C209D3-2C80-4294-830B-80741B2DB7A3}"/>
              </a:ext>
            </a:extLst>
          </p:cNvPr>
          <p:cNvSpPr txBox="1">
            <a:spLocks noChangeArrowheads="1"/>
          </p:cNvSpPr>
          <p:nvPr/>
        </p:nvSpPr>
        <p:spPr bwMode="auto">
          <a:xfrm>
            <a:off x="8638521" y="5330884"/>
            <a:ext cx="433388" cy="376237"/>
          </a:xfrm>
          <a:prstGeom prst="rect">
            <a:avLst/>
          </a:prstGeom>
          <a:solidFill>
            <a:srgbClr val="FF6600"/>
          </a:solidFill>
          <a:ln w="9525">
            <a:solidFill>
              <a:schemeClr val="tx1"/>
            </a:solidFill>
            <a:miter lim="800000"/>
            <a:headEnd/>
            <a:tailEnd/>
          </a:ln>
        </p:spPr>
        <p:txBody>
          <a:bodyPr lIns="45720" rIns="4572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latin typeface="Courier New" panose="02070309020205020404" pitchFamily="49" charset="0"/>
              </a:rPr>
              <a:t>29</a:t>
            </a:r>
          </a:p>
        </p:txBody>
      </p:sp>
      <p:sp>
        <p:nvSpPr>
          <p:cNvPr id="19" name="Text Box 16">
            <a:extLst>
              <a:ext uri="{FF2B5EF4-FFF2-40B4-BE49-F238E27FC236}">
                <a16:creationId xmlns:a16="http://schemas.microsoft.com/office/drawing/2014/main" id="{AED701DE-C724-4921-9FB3-98AE61329A57}"/>
              </a:ext>
            </a:extLst>
          </p:cNvPr>
          <p:cNvSpPr txBox="1">
            <a:spLocks noChangeArrowheads="1"/>
          </p:cNvSpPr>
          <p:nvPr/>
        </p:nvSpPr>
        <p:spPr bwMode="auto">
          <a:xfrm>
            <a:off x="7773335" y="5330884"/>
            <a:ext cx="433387" cy="376237"/>
          </a:xfrm>
          <a:prstGeom prst="rect">
            <a:avLst/>
          </a:prstGeom>
          <a:solidFill>
            <a:srgbClr val="FF6600"/>
          </a:solidFill>
          <a:ln w="9525">
            <a:solidFill>
              <a:schemeClr val="tx1"/>
            </a:solidFill>
            <a:miter lim="800000"/>
            <a:headEnd/>
            <a:tailEnd/>
          </a:ln>
        </p:spPr>
        <p:txBody>
          <a:bodyPr lIns="45720" rIns="4572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latin typeface="Courier New" panose="02070309020205020404" pitchFamily="49" charset="0"/>
              </a:rPr>
              <a:t>57</a:t>
            </a:r>
          </a:p>
        </p:txBody>
      </p:sp>
      <p:sp>
        <p:nvSpPr>
          <p:cNvPr id="20" name="Text Box 17">
            <a:extLst>
              <a:ext uri="{FF2B5EF4-FFF2-40B4-BE49-F238E27FC236}">
                <a16:creationId xmlns:a16="http://schemas.microsoft.com/office/drawing/2014/main" id="{1D518180-86B4-4E76-BEDB-8F3E76D8EABE}"/>
              </a:ext>
            </a:extLst>
          </p:cNvPr>
          <p:cNvSpPr txBox="1">
            <a:spLocks noChangeArrowheads="1"/>
          </p:cNvSpPr>
          <p:nvPr/>
        </p:nvSpPr>
        <p:spPr bwMode="auto">
          <a:xfrm>
            <a:off x="9070321" y="5330884"/>
            <a:ext cx="433388" cy="376237"/>
          </a:xfrm>
          <a:prstGeom prst="rect">
            <a:avLst/>
          </a:prstGeom>
          <a:solidFill>
            <a:srgbClr val="FF6600"/>
          </a:solidFill>
          <a:ln w="9525">
            <a:solidFill>
              <a:schemeClr val="tx1"/>
            </a:solidFill>
            <a:miter lim="800000"/>
            <a:headEnd/>
            <a:tailEnd/>
          </a:ln>
        </p:spPr>
        <p:txBody>
          <a:bodyPr lIns="45720" rIns="4572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latin typeface="Courier New" panose="02070309020205020404" pitchFamily="49" charset="0"/>
              </a:rPr>
              <a:t>81</a:t>
            </a:r>
          </a:p>
        </p:txBody>
      </p:sp>
      <p:sp>
        <p:nvSpPr>
          <p:cNvPr id="21" name="Text Box 18">
            <a:extLst>
              <a:ext uri="{FF2B5EF4-FFF2-40B4-BE49-F238E27FC236}">
                <a16:creationId xmlns:a16="http://schemas.microsoft.com/office/drawing/2014/main" id="{E55FD7FB-7A08-4D60-9C2E-2DCB23B881DB}"/>
              </a:ext>
            </a:extLst>
          </p:cNvPr>
          <p:cNvSpPr txBox="1">
            <a:spLocks noChangeArrowheads="1"/>
          </p:cNvSpPr>
          <p:nvPr/>
        </p:nvSpPr>
        <p:spPr bwMode="auto">
          <a:xfrm>
            <a:off x="3021946" y="5330884"/>
            <a:ext cx="433388" cy="376237"/>
          </a:xfrm>
          <a:prstGeom prst="rect">
            <a:avLst/>
          </a:prstGeom>
          <a:solidFill>
            <a:srgbClr val="00FF00"/>
          </a:solidFill>
          <a:ln w="9525">
            <a:solidFill>
              <a:schemeClr val="tx1"/>
            </a:solidFill>
            <a:miter lim="800000"/>
            <a:headEnd/>
            <a:tailEnd/>
          </a:ln>
        </p:spPr>
        <p:txBody>
          <a:bodyPr lIns="45720" rIns="4572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latin typeface="Courier New" panose="02070309020205020404" pitchFamily="49" charset="0"/>
              </a:rPr>
              <a:t>60</a:t>
            </a:r>
          </a:p>
        </p:txBody>
      </p:sp>
      <p:sp>
        <p:nvSpPr>
          <p:cNvPr id="22" name="Text Box 19">
            <a:extLst>
              <a:ext uri="{FF2B5EF4-FFF2-40B4-BE49-F238E27FC236}">
                <a16:creationId xmlns:a16="http://schemas.microsoft.com/office/drawing/2014/main" id="{293F596F-D762-446E-8386-2DC6AC2BBF49}"/>
              </a:ext>
            </a:extLst>
          </p:cNvPr>
          <p:cNvSpPr txBox="1">
            <a:spLocks noChangeArrowheads="1"/>
          </p:cNvSpPr>
          <p:nvPr/>
        </p:nvSpPr>
        <p:spPr bwMode="auto">
          <a:xfrm>
            <a:off x="8206721" y="5330884"/>
            <a:ext cx="433388" cy="376237"/>
          </a:xfrm>
          <a:prstGeom prst="rect">
            <a:avLst/>
          </a:prstGeom>
          <a:solidFill>
            <a:srgbClr val="FF6600"/>
          </a:solidFill>
          <a:ln w="9525">
            <a:solidFill>
              <a:schemeClr val="tx1"/>
            </a:solidFill>
            <a:miter lim="800000"/>
            <a:headEnd/>
            <a:tailEnd/>
          </a:ln>
        </p:spPr>
        <p:txBody>
          <a:bodyPr lIns="45720" rIns="4572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latin typeface="Courier New" panose="02070309020205020404" pitchFamily="49" charset="0"/>
              </a:rPr>
              <a:t>16</a:t>
            </a:r>
          </a:p>
        </p:txBody>
      </p:sp>
      <p:sp>
        <p:nvSpPr>
          <p:cNvPr id="23" name="Text Box 20">
            <a:extLst>
              <a:ext uri="{FF2B5EF4-FFF2-40B4-BE49-F238E27FC236}">
                <a16:creationId xmlns:a16="http://schemas.microsoft.com/office/drawing/2014/main" id="{66BD06D9-00E9-4695-A3B0-5EF4471D08BB}"/>
              </a:ext>
            </a:extLst>
          </p:cNvPr>
          <p:cNvSpPr txBox="1">
            <a:spLocks noChangeArrowheads="1"/>
          </p:cNvSpPr>
          <p:nvPr/>
        </p:nvSpPr>
        <p:spPr bwMode="auto">
          <a:xfrm>
            <a:off x="3887135" y="4827645"/>
            <a:ext cx="433387" cy="376238"/>
          </a:xfrm>
          <a:prstGeom prst="rect">
            <a:avLst/>
          </a:prstGeom>
          <a:solidFill>
            <a:schemeClr val="accent2"/>
          </a:solidFill>
          <a:ln w="9525">
            <a:solidFill>
              <a:schemeClr val="tx1"/>
            </a:solidFill>
            <a:miter lim="800000"/>
            <a:headEnd/>
            <a:tailEnd/>
          </a:ln>
        </p:spPr>
        <p:txBody>
          <a:bodyPr lIns="45720" rIns="4572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dirty="0">
                <a:latin typeface="Courier New" panose="02070309020205020404" pitchFamily="49" charset="0"/>
              </a:rPr>
              <a:t>45</a:t>
            </a:r>
          </a:p>
        </p:txBody>
      </p:sp>
      <p:sp>
        <p:nvSpPr>
          <p:cNvPr id="24" name="Text Box 21">
            <a:extLst>
              <a:ext uri="{FF2B5EF4-FFF2-40B4-BE49-F238E27FC236}">
                <a16:creationId xmlns:a16="http://schemas.microsoft.com/office/drawing/2014/main" id="{A9528A97-5D0A-4706-B1E6-9A13F16B8587}"/>
              </a:ext>
            </a:extLst>
          </p:cNvPr>
          <p:cNvSpPr txBox="1">
            <a:spLocks noChangeArrowheads="1"/>
          </p:cNvSpPr>
          <p:nvPr/>
        </p:nvSpPr>
        <p:spPr bwMode="auto">
          <a:xfrm>
            <a:off x="3887135" y="5330884"/>
            <a:ext cx="433387" cy="376237"/>
          </a:xfrm>
          <a:prstGeom prst="rect">
            <a:avLst/>
          </a:prstGeom>
          <a:solidFill>
            <a:srgbClr val="00FF00"/>
          </a:solidFill>
          <a:ln w="9525">
            <a:solidFill>
              <a:schemeClr val="tx1"/>
            </a:solidFill>
            <a:miter lim="800000"/>
            <a:headEnd/>
            <a:tailEnd/>
          </a:ln>
        </p:spPr>
        <p:txBody>
          <a:bodyPr lIns="45720" rIns="4572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latin typeface="Courier New" panose="02070309020205020404" pitchFamily="49" charset="0"/>
              </a:rPr>
              <a:t>66</a:t>
            </a:r>
          </a:p>
        </p:txBody>
      </p:sp>
      <p:sp>
        <p:nvSpPr>
          <p:cNvPr id="25" name="Text Box 22">
            <a:extLst>
              <a:ext uri="{FF2B5EF4-FFF2-40B4-BE49-F238E27FC236}">
                <a16:creationId xmlns:a16="http://schemas.microsoft.com/office/drawing/2014/main" id="{BFCA843C-774A-42E0-BD2B-837EE41F053C}"/>
              </a:ext>
            </a:extLst>
          </p:cNvPr>
          <p:cNvSpPr txBox="1">
            <a:spLocks noChangeArrowheads="1"/>
          </p:cNvSpPr>
          <p:nvPr/>
        </p:nvSpPr>
        <p:spPr bwMode="auto">
          <a:xfrm>
            <a:off x="3453746" y="5330884"/>
            <a:ext cx="433388" cy="376237"/>
          </a:xfrm>
          <a:prstGeom prst="rect">
            <a:avLst/>
          </a:prstGeom>
          <a:solidFill>
            <a:srgbClr val="00FF00"/>
          </a:solidFill>
          <a:ln w="9525">
            <a:solidFill>
              <a:schemeClr val="tx1"/>
            </a:solidFill>
            <a:miter lim="800000"/>
            <a:headEnd/>
            <a:tailEnd/>
          </a:ln>
        </p:spPr>
        <p:txBody>
          <a:bodyPr lIns="45720" rIns="4572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latin typeface="Courier New" panose="02070309020205020404" pitchFamily="49" charset="0"/>
              </a:rPr>
              <a:t>60</a:t>
            </a:r>
          </a:p>
        </p:txBody>
      </p:sp>
      <p:sp>
        <p:nvSpPr>
          <p:cNvPr id="26" name="Text Box 23">
            <a:extLst>
              <a:ext uri="{FF2B5EF4-FFF2-40B4-BE49-F238E27FC236}">
                <a16:creationId xmlns:a16="http://schemas.microsoft.com/office/drawing/2014/main" id="{25268CE5-636F-4F6B-B3F3-BAC6B890178D}"/>
              </a:ext>
            </a:extLst>
          </p:cNvPr>
          <p:cNvSpPr txBox="1">
            <a:spLocks noChangeArrowheads="1"/>
          </p:cNvSpPr>
          <p:nvPr/>
        </p:nvSpPr>
        <p:spPr bwMode="auto">
          <a:xfrm>
            <a:off x="3021946" y="5330884"/>
            <a:ext cx="433388" cy="376237"/>
          </a:xfrm>
          <a:prstGeom prst="rect">
            <a:avLst/>
          </a:prstGeom>
          <a:solidFill>
            <a:srgbClr val="00FF00"/>
          </a:solidFill>
          <a:ln w="9525">
            <a:solidFill>
              <a:schemeClr val="tx1"/>
            </a:solidFill>
            <a:miter lim="800000"/>
            <a:headEnd/>
            <a:tailEnd/>
          </a:ln>
        </p:spPr>
        <p:txBody>
          <a:bodyPr lIns="45720" rIns="4572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latin typeface="Courier New" panose="02070309020205020404" pitchFamily="49" charset="0"/>
              </a:rPr>
              <a:t>45</a:t>
            </a:r>
          </a:p>
        </p:txBody>
      </p:sp>
      <p:sp>
        <p:nvSpPr>
          <p:cNvPr id="27" name="Text Box 24">
            <a:extLst>
              <a:ext uri="{FF2B5EF4-FFF2-40B4-BE49-F238E27FC236}">
                <a16:creationId xmlns:a16="http://schemas.microsoft.com/office/drawing/2014/main" id="{5D7CFEDC-A294-48E8-93A9-CAF44B189885}"/>
              </a:ext>
            </a:extLst>
          </p:cNvPr>
          <p:cNvSpPr txBox="1">
            <a:spLocks noChangeArrowheads="1"/>
          </p:cNvSpPr>
          <p:nvPr/>
        </p:nvSpPr>
        <p:spPr bwMode="auto">
          <a:xfrm>
            <a:off x="2590147" y="5835708"/>
            <a:ext cx="6913563" cy="379412"/>
          </a:xfrm>
          <a:prstGeom prst="rect">
            <a:avLst/>
          </a:prstGeom>
          <a:solidFill>
            <a:schemeClr val="accent1"/>
          </a:solidFill>
          <a:ln w="12700">
            <a:solidFill>
              <a:schemeClr val="hlink"/>
            </a:solidFill>
            <a:miter lim="800000"/>
            <a:headEnd/>
            <a:tailEnd/>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latin typeface="Courier New" panose="02070309020205020404" pitchFamily="49" charset="0"/>
              </a:rPr>
              <a:t>the fourth iteration of this loop is shown here</a:t>
            </a:r>
          </a:p>
        </p:txBody>
      </p:sp>
    </p:spTree>
    <p:extLst>
      <p:ext uri="{BB962C8B-B14F-4D97-AF65-F5344CB8AC3E}">
        <p14:creationId xmlns:p14="http://schemas.microsoft.com/office/powerpoint/2010/main" val="402672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1000"/>
                                        <p:tgtEl>
                                          <p:spTgt spid="23"/>
                                        </p:tgtEl>
                                      </p:cBhvr>
                                    </p:animEffect>
                                  </p:childTnLst>
                                </p:cTn>
                              </p:par>
                            </p:childTnLst>
                          </p:cTn>
                        </p:par>
                        <p:par>
                          <p:cTn id="8" fill="hold">
                            <p:stCondLst>
                              <p:cond delay="1000"/>
                            </p:stCondLst>
                            <p:childTnLst>
                              <p:par>
                                <p:cTn id="9" presetID="9" presetClass="entr" presetSubtype="0" fill="hold" grpId="0" nodeType="afterEffect">
                                  <p:stCondLst>
                                    <p:cond delay="1000"/>
                                  </p:stCondLst>
                                  <p:childTnLst>
                                    <p:set>
                                      <p:cBhvr>
                                        <p:cTn id="10" dur="1" fill="hold">
                                          <p:stCondLst>
                                            <p:cond delay="0"/>
                                          </p:stCondLst>
                                        </p:cTn>
                                        <p:tgtEl>
                                          <p:spTgt spid="24"/>
                                        </p:tgtEl>
                                        <p:attrNameLst>
                                          <p:attrName>style.visibility</p:attrName>
                                        </p:attrNameLst>
                                      </p:cBhvr>
                                      <p:to>
                                        <p:strVal val="visible"/>
                                      </p:to>
                                    </p:set>
                                    <p:animEffect transition="in" filter="dissolve">
                                      <p:cBhvr>
                                        <p:cTn id="11" dur="1000"/>
                                        <p:tgtEl>
                                          <p:spTgt spid="24"/>
                                        </p:tgtEl>
                                      </p:cBhvr>
                                    </p:animEffect>
                                  </p:childTnLst>
                                </p:cTn>
                              </p:par>
                              <p:par>
                                <p:cTn id="12" presetID="9" presetClass="exit" presetSubtype="0" fill="hold" grpId="0" nodeType="withEffect">
                                  <p:stCondLst>
                                    <p:cond delay="0"/>
                                  </p:stCondLst>
                                  <p:childTnLst>
                                    <p:animEffect transition="out" filter="dissolve">
                                      <p:cBhvr>
                                        <p:cTn id="13" dur="1000"/>
                                        <p:tgtEl>
                                          <p:spTgt spid="16"/>
                                        </p:tgtEl>
                                      </p:cBhvr>
                                    </p:animEffect>
                                    <p:set>
                                      <p:cBhvr>
                                        <p:cTn id="14" dur="1" fill="hold">
                                          <p:stCondLst>
                                            <p:cond delay="999"/>
                                          </p:stCondLst>
                                        </p:cTn>
                                        <p:tgtEl>
                                          <p:spTgt spid="16"/>
                                        </p:tgtEl>
                                        <p:attrNameLst>
                                          <p:attrName>style.visibility</p:attrName>
                                        </p:attrNameLst>
                                      </p:cBhvr>
                                      <p:to>
                                        <p:strVal val="hidden"/>
                                      </p:to>
                                    </p:set>
                                  </p:childTnLst>
                                </p:cTn>
                              </p:par>
                            </p:childTnLst>
                          </p:cTn>
                        </p:par>
                        <p:par>
                          <p:cTn id="15" fill="hold">
                            <p:stCondLst>
                              <p:cond delay="3000"/>
                            </p:stCondLst>
                            <p:childTnLst>
                              <p:par>
                                <p:cTn id="16" presetID="9" presetClass="entr" presetSubtype="0" fill="hold" grpId="0" nodeType="afterEffect">
                                  <p:stCondLst>
                                    <p:cond delay="1000"/>
                                  </p:stCondLst>
                                  <p:childTnLst>
                                    <p:set>
                                      <p:cBhvr>
                                        <p:cTn id="17" dur="1" fill="hold">
                                          <p:stCondLst>
                                            <p:cond delay="0"/>
                                          </p:stCondLst>
                                        </p:cTn>
                                        <p:tgtEl>
                                          <p:spTgt spid="25"/>
                                        </p:tgtEl>
                                        <p:attrNameLst>
                                          <p:attrName>style.visibility</p:attrName>
                                        </p:attrNameLst>
                                      </p:cBhvr>
                                      <p:to>
                                        <p:strVal val="visible"/>
                                      </p:to>
                                    </p:set>
                                    <p:animEffect transition="in" filter="dissolve">
                                      <p:cBhvr>
                                        <p:cTn id="18" dur="1000"/>
                                        <p:tgtEl>
                                          <p:spTgt spid="25"/>
                                        </p:tgtEl>
                                      </p:cBhvr>
                                    </p:animEffect>
                                  </p:childTnLst>
                                </p:cTn>
                              </p:par>
                              <p:par>
                                <p:cTn id="19" presetID="9" presetClass="exit" presetSubtype="0" fill="hold" grpId="0" nodeType="withEffect">
                                  <p:stCondLst>
                                    <p:cond delay="0"/>
                                  </p:stCondLst>
                                  <p:childTnLst>
                                    <p:animEffect transition="out" filter="dissolve">
                                      <p:cBhvr>
                                        <p:cTn id="20" dur="1000"/>
                                        <p:tgtEl>
                                          <p:spTgt spid="21"/>
                                        </p:tgtEl>
                                      </p:cBhvr>
                                    </p:animEffect>
                                    <p:set>
                                      <p:cBhvr>
                                        <p:cTn id="21" dur="1" fill="hold">
                                          <p:stCondLst>
                                            <p:cond delay="999"/>
                                          </p:stCondLst>
                                        </p:cTn>
                                        <p:tgtEl>
                                          <p:spTgt spid="21"/>
                                        </p:tgtEl>
                                        <p:attrNameLst>
                                          <p:attrName>style.visibility</p:attrName>
                                        </p:attrNameLst>
                                      </p:cBhvr>
                                      <p:to>
                                        <p:strVal val="hidden"/>
                                      </p:to>
                                    </p:set>
                                  </p:childTnLst>
                                </p:cTn>
                              </p:par>
                            </p:childTnLst>
                          </p:cTn>
                        </p:par>
                        <p:par>
                          <p:cTn id="22" fill="hold">
                            <p:stCondLst>
                              <p:cond delay="5000"/>
                            </p:stCondLst>
                            <p:childTnLst>
                              <p:par>
                                <p:cTn id="23" presetID="9" presetClass="entr" presetSubtype="0" fill="hold" grpId="0" nodeType="afterEffect">
                                  <p:stCondLst>
                                    <p:cond delay="1000"/>
                                  </p:stCondLst>
                                  <p:childTnLst>
                                    <p:set>
                                      <p:cBhvr>
                                        <p:cTn id="24" dur="1" fill="hold">
                                          <p:stCondLst>
                                            <p:cond delay="0"/>
                                          </p:stCondLst>
                                        </p:cTn>
                                        <p:tgtEl>
                                          <p:spTgt spid="26"/>
                                        </p:tgtEl>
                                        <p:attrNameLst>
                                          <p:attrName>style.visibility</p:attrName>
                                        </p:attrNameLst>
                                      </p:cBhvr>
                                      <p:to>
                                        <p:strVal val="visible"/>
                                      </p:to>
                                    </p:set>
                                    <p:animEffect transition="in" filter="dissolve">
                                      <p:cBhvr>
                                        <p:cTn id="25" dur="1000"/>
                                        <p:tgtEl>
                                          <p:spTgt spid="26"/>
                                        </p:tgtEl>
                                      </p:cBhvr>
                                    </p:animEffect>
                                  </p:childTnLst>
                                </p:cTn>
                              </p:par>
                              <p:par>
                                <p:cTn id="26" presetID="9" presetClass="exit" presetSubtype="0" fill="hold" grpId="1" nodeType="withEffect">
                                  <p:stCondLst>
                                    <p:cond delay="0"/>
                                  </p:stCondLst>
                                  <p:childTnLst>
                                    <p:animEffect transition="out" filter="dissolve">
                                      <p:cBhvr>
                                        <p:cTn id="27" dur="1000"/>
                                        <p:tgtEl>
                                          <p:spTgt spid="23"/>
                                        </p:tgtEl>
                                      </p:cBhvr>
                                    </p:animEffect>
                                    <p:set>
                                      <p:cBhvr>
                                        <p:cTn id="28" dur="1" fill="hold">
                                          <p:stCondLst>
                                            <p:cond delay="9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23" grpId="0" animBg="1"/>
      <p:bldP spid="23" grpId="1" animBg="1"/>
      <p:bldP spid="24" grpId="0" animBg="1"/>
      <p:bldP spid="25"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13</a:t>
            </a:fld>
            <a:endParaRPr lang="en-IN" dirty="0"/>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
        <p:nvSpPr>
          <p:cNvPr id="7" name="Text Box 2">
            <a:extLst>
              <a:ext uri="{FF2B5EF4-FFF2-40B4-BE49-F238E27FC236}">
                <a16:creationId xmlns:a16="http://schemas.microsoft.com/office/drawing/2014/main" id="{7CFC83A2-1ACF-4A80-9873-C002A80714F7}"/>
              </a:ext>
            </a:extLst>
          </p:cNvPr>
          <p:cNvSpPr txBox="1">
            <a:spLocks noChangeArrowheads="1"/>
          </p:cNvSpPr>
          <p:nvPr/>
        </p:nvSpPr>
        <p:spPr bwMode="auto">
          <a:xfrm>
            <a:off x="2957436" y="4971811"/>
            <a:ext cx="618236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
              </a:spcBef>
            </a:pPr>
            <a:r>
              <a:rPr lang="en-US" altLang="en-US" sz="2000" dirty="0">
                <a:latin typeface="Times New Roman" panose="02020603050405020304" pitchFamily="18" charset="0"/>
                <a:cs typeface="Times New Roman" panose="02020603050405020304" pitchFamily="18" charset="0"/>
              </a:rPr>
              <a:t>Fig : An insertion sort partitions the array into two regions</a:t>
            </a:r>
            <a:endParaRPr lang="en-US" altLang="en-US" sz="2400" i="1" dirty="0">
              <a:latin typeface="Times New Roman" panose="02020603050405020304" pitchFamily="18" charset="0"/>
              <a:cs typeface="Times New Roman" panose="02020603050405020304" pitchFamily="18" charset="0"/>
            </a:endParaRPr>
          </a:p>
        </p:txBody>
      </p:sp>
      <p:pic>
        <p:nvPicPr>
          <p:cNvPr id="8" name="Picture 4">
            <a:extLst>
              <a:ext uri="{FF2B5EF4-FFF2-40B4-BE49-F238E27FC236}">
                <a16:creationId xmlns:a16="http://schemas.microsoft.com/office/drawing/2014/main" id="{6CB91FBF-16CF-4C22-9DC0-25C86DC81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4426" y="2183525"/>
            <a:ext cx="8470900"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71092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14</a:t>
            </a:fld>
            <a:endParaRPr lang="en-IN" dirty="0"/>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
        <p:nvSpPr>
          <p:cNvPr id="6" name="Text Box 2">
            <a:extLst>
              <a:ext uri="{FF2B5EF4-FFF2-40B4-BE49-F238E27FC236}">
                <a16:creationId xmlns:a16="http://schemas.microsoft.com/office/drawing/2014/main" id="{9CE5DF11-6037-4743-845A-FEE8EB1EF167}"/>
              </a:ext>
            </a:extLst>
          </p:cNvPr>
          <p:cNvSpPr txBox="1">
            <a:spLocks noChangeArrowheads="1"/>
          </p:cNvSpPr>
          <p:nvPr/>
        </p:nvSpPr>
        <p:spPr bwMode="auto">
          <a:xfrm>
            <a:off x="3257594" y="6079350"/>
            <a:ext cx="52984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
              </a:spcBef>
            </a:pPr>
            <a:r>
              <a:rPr lang="en-US" altLang="en-US" sz="1200" dirty="0">
                <a:latin typeface="Times New Roman" panose="02020603050405020304" pitchFamily="18" charset="0"/>
                <a:cs typeface="Times New Roman" panose="02020603050405020304" pitchFamily="18" charset="0"/>
              </a:rPr>
              <a:t>Fig :An insertion sort of an array of five integers</a:t>
            </a:r>
            <a:endParaRPr lang="en-US" altLang="en-US" sz="1200" i="1" dirty="0">
              <a:latin typeface="Times New Roman" panose="02020603050405020304" pitchFamily="18" charset="0"/>
              <a:cs typeface="Times New Roman" panose="02020603050405020304" pitchFamily="18" charset="0"/>
            </a:endParaRPr>
          </a:p>
        </p:txBody>
      </p:sp>
      <p:pic>
        <p:nvPicPr>
          <p:cNvPr id="8" name="Picture 4">
            <a:extLst>
              <a:ext uri="{FF2B5EF4-FFF2-40B4-BE49-F238E27FC236}">
                <a16:creationId xmlns:a16="http://schemas.microsoft.com/office/drawing/2014/main" id="{144DBB26-1FB1-42E5-8611-F1FC74AC1EB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6814" y="1650866"/>
            <a:ext cx="7620000" cy="410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29576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15</a:t>
            </a:fld>
            <a:endParaRPr lang="en-IN" dirty="0"/>
          </a:p>
        </p:txBody>
      </p:sp>
      <p:sp>
        <p:nvSpPr>
          <p:cNvPr id="6" name="Rectangle 5"/>
          <p:cNvSpPr/>
          <p:nvPr/>
        </p:nvSpPr>
        <p:spPr>
          <a:xfrm>
            <a:off x="207034" y="1121184"/>
            <a:ext cx="11383951" cy="5139869"/>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Insertion Sort </a:t>
            </a:r>
            <a:r>
              <a:rPr lang="en-US" sz="2400" b="1" dirty="0" smtClean="0">
                <a:latin typeface="Times New Roman" panose="02020603050405020304" pitchFamily="18" charset="0"/>
                <a:cs typeface="Times New Roman" panose="02020603050405020304" pitchFamily="18" charset="0"/>
              </a:rPr>
              <a:t>Algorithm</a:t>
            </a:r>
          </a:p>
          <a:p>
            <a:pPr marL="360000" lvl="4"/>
            <a:endParaRPr lang="en-US" sz="2400" b="1" dirty="0">
              <a:latin typeface="Times New Roman" panose="02020603050405020304" pitchFamily="18" charset="0"/>
              <a:cs typeface="Times New Roman" panose="02020603050405020304" pitchFamily="18" charset="0"/>
            </a:endParaRPr>
          </a:p>
          <a:p>
            <a:pPr marL="720000" lvl="6"/>
            <a:r>
              <a:rPr lang="en-US" sz="2000" dirty="0" err="1">
                <a:latin typeface="Times New Roman" panose="02020603050405020304" pitchFamily="18" charset="0"/>
                <a:cs typeface="Times New Roman" panose="02020603050405020304" pitchFamily="18" charset="0"/>
              </a:rPr>
              <a:t>Dpublic</a:t>
            </a:r>
            <a:r>
              <a:rPr lang="en-US" sz="2000" dirty="0">
                <a:latin typeface="Times New Roman" panose="02020603050405020304" pitchFamily="18" charset="0"/>
                <a:cs typeface="Times New Roman" panose="02020603050405020304" pitchFamily="18" charset="0"/>
              </a:rPr>
              <a:t> void </a:t>
            </a:r>
            <a:r>
              <a:rPr lang="en-US" sz="2000" dirty="0" err="1">
                <a:latin typeface="Times New Roman" panose="02020603050405020304" pitchFamily="18" charset="0"/>
                <a:cs typeface="Times New Roman" panose="02020603050405020304" pitchFamily="18" charset="0"/>
              </a:rPr>
              <a:t>insertionSort</a:t>
            </a:r>
            <a:r>
              <a:rPr lang="en-US" sz="2000" dirty="0">
                <a:latin typeface="Times New Roman" panose="02020603050405020304" pitchFamily="18" charset="0"/>
                <a:cs typeface="Times New Roman" panose="02020603050405020304" pitchFamily="18" charset="0"/>
              </a:rPr>
              <a:t>(Comparable[] </a:t>
            </a:r>
            <a:r>
              <a:rPr lang="en-US" sz="2000" dirty="0" err="1">
                <a:latin typeface="Times New Roman" panose="02020603050405020304" pitchFamily="18" charset="0"/>
                <a:cs typeface="Times New Roman" panose="02020603050405020304" pitchFamily="18" charset="0"/>
              </a:rPr>
              <a:t>arr</a:t>
            </a:r>
            <a:r>
              <a:rPr lang="en-US" sz="2000" dirty="0">
                <a:latin typeface="Times New Roman" panose="02020603050405020304" pitchFamily="18" charset="0"/>
                <a:cs typeface="Times New Roman" panose="02020603050405020304" pitchFamily="18" charset="0"/>
              </a:rPr>
              <a:t>) {</a:t>
            </a:r>
          </a:p>
          <a:p>
            <a:pPr marL="720000" lvl="6"/>
            <a:r>
              <a:rPr lang="en-US" sz="2000" dirty="0">
                <a:latin typeface="Times New Roman" panose="02020603050405020304" pitchFamily="18" charset="0"/>
                <a:cs typeface="Times New Roman" panose="02020603050405020304" pitchFamily="18" charset="0"/>
              </a:rPr>
              <a:t>	for (</a:t>
            </a:r>
            <a:r>
              <a:rPr lang="en-US" sz="2000" dirty="0" err="1">
                <a:latin typeface="Times New Roman" panose="02020603050405020304" pitchFamily="18" charset="0"/>
                <a:cs typeface="Times New Roman" panose="02020603050405020304" pitchFamily="18" charset="0"/>
              </a:rPr>
              <a:t>int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 1;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&lt; </a:t>
            </a:r>
            <a:r>
              <a:rPr lang="en-US" sz="2000" dirty="0" err="1">
                <a:latin typeface="Times New Roman" panose="02020603050405020304" pitchFamily="18" charset="0"/>
                <a:cs typeface="Times New Roman" panose="02020603050405020304" pitchFamily="18" charset="0"/>
              </a:rPr>
              <a:t>arr.length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a:t>
            </a:r>
          </a:p>
          <a:p>
            <a:pPr marL="720000" lvl="6"/>
            <a:r>
              <a:rPr lang="en-US" sz="2000" dirty="0">
                <a:latin typeface="Times New Roman" panose="02020603050405020304" pitchFamily="18" charset="0"/>
                <a:cs typeface="Times New Roman" panose="02020603050405020304" pitchFamily="18" charset="0"/>
              </a:rPr>
              <a:t>		Comparable temp = </a:t>
            </a:r>
            <a:r>
              <a:rPr lang="en-US" sz="2000" dirty="0" err="1">
                <a:latin typeface="Times New Roman" panose="02020603050405020304" pitchFamily="18" charset="0"/>
                <a:cs typeface="Times New Roman" panose="02020603050405020304" pitchFamily="18" charset="0"/>
              </a:rPr>
              <a:t>arr</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a:t>
            </a:r>
          </a:p>
          <a:p>
            <a:pPr marL="720000" lvl="6"/>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int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pos</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a:t>
            </a:r>
          </a:p>
          <a:p>
            <a:pPr marL="720000" lvl="6"/>
            <a:r>
              <a:rPr lang="en-US" sz="2000" dirty="0">
                <a:latin typeface="Times New Roman" panose="02020603050405020304" pitchFamily="18" charset="0"/>
                <a:cs typeface="Times New Roman" panose="02020603050405020304" pitchFamily="18" charset="0"/>
              </a:rPr>
              <a:t>		// Shuffle up all sorted items &gt; </a:t>
            </a:r>
            <a:r>
              <a:rPr lang="en-US" sz="2000" dirty="0" err="1">
                <a:latin typeface="Times New Roman" panose="02020603050405020304" pitchFamily="18" charset="0"/>
                <a:cs typeface="Times New Roman" panose="02020603050405020304" pitchFamily="18" charset="0"/>
              </a:rPr>
              <a:t>arr</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a:t>
            </a:r>
          </a:p>
          <a:p>
            <a:pPr marL="720000" lvl="6"/>
            <a:r>
              <a:rPr lang="en-US" sz="2000" dirty="0">
                <a:latin typeface="Times New Roman" panose="02020603050405020304" pitchFamily="18" charset="0"/>
                <a:cs typeface="Times New Roman" panose="02020603050405020304" pitchFamily="18" charset="0"/>
              </a:rPr>
              <a:t>		while (</a:t>
            </a:r>
            <a:r>
              <a:rPr lang="en-US" sz="2000" dirty="0" err="1">
                <a:latin typeface="Times New Roman" panose="02020603050405020304" pitchFamily="18" charset="0"/>
                <a:cs typeface="Times New Roman" panose="02020603050405020304" pitchFamily="18" charset="0"/>
              </a:rPr>
              <a:t>pos</a:t>
            </a:r>
            <a:r>
              <a:rPr lang="en-US" sz="2000" dirty="0">
                <a:latin typeface="Times New Roman" panose="02020603050405020304" pitchFamily="18" charset="0"/>
                <a:cs typeface="Times New Roman" panose="02020603050405020304" pitchFamily="18" charset="0"/>
              </a:rPr>
              <a:t> &gt; 0 &amp;&amp; </a:t>
            </a:r>
          </a:p>
          <a:p>
            <a:pPr marL="720000" lvl="6"/>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arr</a:t>
            </a:r>
            <a:r>
              <a:rPr lang="en-US" sz="2000" dirty="0">
                <a:latin typeface="Times New Roman" panose="02020603050405020304" pitchFamily="18" charset="0"/>
                <a:cs typeface="Times New Roman" panose="02020603050405020304" pitchFamily="18" charset="0"/>
              </a:rPr>
              <a:t>[pos-1].</a:t>
            </a:r>
            <a:r>
              <a:rPr lang="en-US" sz="2000" dirty="0" err="1">
                <a:latin typeface="Times New Roman" panose="02020603050405020304" pitchFamily="18" charset="0"/>
                <a:cs typeface="Times New Roman" panose="02020603050405020304" pitchFamily="18" charset="0"/>
              </a:rPr>
              <a:t>compareTo</a:t>
            </a:r>
            <a:r>
              <a:rPr lang="en-US" sz="2000" dirty="0">
                <a:latin typeface="Times New Roman" panose="02020603050405020304" pitchFamily="18" charset="0"/>
                <a:cs typeface="Times New Roman" panose="02020603050405020304" pitchFamily="18" charset="0"/>
              </a:rPr>
              <a:t>(temp) &gt; 0) {</a:t>
            </a:r>
          </a:p>
          <a:p>
            <a:pPr marL="720000" lvl="6"/>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arr</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pos</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arr</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pos</a:t>
            </a:r>
            <a:r>
              <a:rPr lang="en-US" sz="2000" dirty="0">
                <a:latin typeface="Times New Roman" panose="02020603050405020304" pitchFamily="18" charset="0"/>
                <a:cs typeface="Times New Roman" panose="02020603050405020304" pitchFamily="18" charset="0"/>
              </a:rPr>
              <a:t>–1];</a:t>
            </a:r>
          </a:p>
          <a:p>
            <a:pPr marL="720000" lvl="6"/>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pos</a:t>
            </a:r>
            <a:r>
              <a:rPr lang="en-US" sz="2000" dirty="0">
                <a:latin typeface="Times New Roman" panose="02020603050405020304" pitchFamily="18" charset="0"/>
                <a:cs typeface="Times New Roman" panose="02020603050405020304" pitchFamily="18" charset="0"/>
              </a:rPr>
              <a:t>--;</a:t>
            </a:r>
          </a:p>
          <a:p>
            <a:pPr marL="720000" lvl="6"/>
            <a:r>
              <a:rPr lang="en-US" sz="2000" dirty="0">
                <a:latin typeface="Times New Roman" panose="02020603050405020304" pitchFamily="18" charset="0"/>
                <a:cs typeface="Times New Roman" panose="02020603050405020304" pitchFamily="18" charset="0"/>
              </a:rPr>
              <a:t>		} // end while</a:t>
            </a:r>
          </a:p>
          <a:p>
            <a:pPr marL="720000" lvl="6"/>
            <a:r>
              <a:rPr lang="en-US" sz="2000" dirty="0">
                <a:latin typeface="Times New Roman" panose="02020603050405020304" pitchFamily="18" charset="0"/>
                <a:cs typeface="Times New Roman" panose="02020603050405020304" pitchFamily="18" charset="0"/>
              </a:rPr>
              <a:t>		// Insert the current item</a:t>
            </a:r>
          </a:p>
          <a:p>
            <a:pPr marL="720000" lvl="6"/>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arr</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pos</a:t>
            </a:r>
            <a:r>
              <a:rPr lang="en-US" sz="2000" dirty="0">
                <a:latin typeface="Times New Roman" panose="02020603050405020304" pitchFamily="18" charset="0"/>
                <a:cs typeface="Times New Roman" panose="02020603050405020304" pitchFamily="18" charset="0"/>
              </a:rPr>
              <a:t>] = temp;</a:t>
            </a:r>
          </a:p>
          <a:p>
            <a:pPr marL="720000" lvl="6"/>
            <a:r>
              <a:rPr lang="en-US" sz="2000" dirty="0">
                <a:latin typeface="Times New Roman" panose="02020603050405020304" pitchFamily="18" charset="0"/>
                <a:cs typeface="Times New Roman" panose="02020603050405020304" pitchFamily="18" charset="0"/>
              </a:rPr>
              <a:t>	}</a:t>
            </a:r>
          </a:p>
          <a:p>
            <a:pPr marL="720000" lvl="6"/>
            <a:r>
              <a:rPr lang="en-US" sz="2000" dirty="0">
                <a:latin typeface="Times New Roman" panose="02020603050405020304" pitchFamily="18" charset="0"/>
                <a:cs typeface="Times New Roman" panose="02020603050405020304" pitchFamily="18" charset="0"/>
              </a:rPr>
              <a:t>}</a:t>
            </a: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20406810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16</a:t>
            </a:fld>
            <a:endParaRPr lang="en-IN" dirty="0"/>
          </a:p>
        </p:txBody>
      </p:sp>
      <p:sp>
        <p:nvSpPr>
          <p:cNvPr id="6" name="Rectangle 5"/>
          <p:cNvSpPr/>
          <p:nvPr/>
        </p:nvSpPr>
        <p:spPr>
          <a:xfrm>
            <a:off x="207034" y="1121184"/>
            <a:ext cx="11383951" cy="461665"/>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Insertion Sort </a:t>
            </a:r>
            <a:r>
              <a:rPr lang="en-US" sz="2400" b="1" dirty="0" smtClean="0">
                <a:latin typeface="Times New Roman" panose="02020603050405020304" pitchFamily="18" charset="0"/>
                <a:cs typeface="Times New Roman" panose="02020603050405020304" pitchFamily="18" charset="0"/>
              </a:rPr>
              <a:t>Algorithm</a:t>
            </a:r>
            <a:endParaRPr lang="en-US" sz="2000" dirty="0">
              <a:latin typeface="Times New Roman" panose="02020603050405020304" pitchFamily="18" charset="0"/>
              <a:cs typeface="Times New Roman" panose="02020603050405020304" pitchFamily="18" charset="0"/>
            </a:endParaRP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
        <p:nvSpPr>
          <p:cNvPr id="7" name="Rectangle 2">
            <a:extLst>
              <a:ext uri="{FF2B5EF4-FFF2-40B4-BE49-F238E27FC236}">
                <a16:creationId xmlns:a16="http://schemas.microsoft.com/office/drawing/2014/main" id="{D8E2F518-F5A5-4D31-93D6-23855E1BB4E7}"/>
              </a:ext>
            </a:extLst>
          </p:cNvPr>
          <p:cNvSpPr txBox="1">
            <a:spLocks noChangeArrowheads="1"/>
          </p:cNvSpPr>
          <p:nvPr/>
        </p:nvSpPr>
        <p:spPr>
          <a:xfrm>
            <a:off x="932597" y="1690688"/>
            <a:ext cx="8218488" cy="50676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17525">
              <a:lnSpc>
                <a:spcPct val="80000"/>
              </a:lnSpc>
              <a:buFont typeface="Arial" panose="020B0604020202020204" pitchFamily="34" charset="0"/>
              <a:buNone/>
            </a:pPr>
            <a:r>
              <a:rPr lang="en-US" altLang="en-US" sz="1900" dirty="0" smtClean="0">
                <a:latin typeface="Times New Roman" panose="02020603050405020304" pitchFamily="18" charset="0"/>
                <a:cs typeface="Times New Roman" panose="02020603050405020304" pitchFamily="18" charset="0"/>
              </a:rPr>
              <a:t>public void </a:t>
            </a:r>
            <a:r>
              <a:rPr lang="en-US" altLang="en-US" sz="1900" dirty="0" err="1" smtClean="0">
                <a:latin typeface="Times New Roman" panose="02020603050405020304" pitchFamily="18" charset="0"/>
                <a:cs typeface="Times New Roman" panose="02020603050405020304" pitchFamily="18" charset="0"/>
              </a:rPr>
              <a:t>insertionSort</a:t>
            </a:r>
            <a:r>
              <a:rPr lang="en-US" altLang="en-US" sz="1900" dirty="0" smtClean="0">
                <a:latin typeface="Times New Roman" panose="02020603050405020304" pitchFamily="18" charset="0"/>
                <a:cs typeface="Times New Roman" panose="02020603050405020304" pitchFamily="18" charset="0"/>
              </a:rPr>
              <a:t>(Comparable[] </a:t>
            </a:r>
            <a:r>
              <a:rPr lang="en-US" altLang="en-US" sz="1900" dirty="0" err="1" smtClean="0">
                <a:latin typeface="Times New Roman" panose="02020603050405020304" pitchFamily="18" charset="0"/>
                <a:cs typeface="Times New Roman" panose="02020603050405020304" pitchFamily="18" charset="0"/>
              </a:rPr>
              <a:t>arr</a:t>
            </a:r>
            <a:r>
              <a:rPr lang="en-US" altLang="en-US" sz="1900" dirty="0" smtClean="0">
                <a:latin typeface="Times New Roman" panose="02020603050405020304" pitchFamily="18" charset="0"/>
                <a:cs typeface="Times New Roman" panose="02020603050405020304" pitchFamily="18" charset="0"/>
              </a:rPr>
              <a:t>) {</a:t>
            </a:r>
          </a:p>
          <a:p>
            <a:pPr marL="0" indent="0" defTabSz="517525">
              <a:lnSpc>
                <a:spcPct val="80000"/>
              </a:lnSpc>
              <a:buFont typeface="Arial" panose="020B0604020202020204" pitchFamily="34" charset="0"/>
              <a:buNone/>
            </a:pPr>
            <a:r>
              <a:rPr lang="en-US" altLang="en-US" sz="1900" dirty="0" smtClean="0">
                <a:latin typeface="Times New Roman" panose="02020603050405020304" pitchFamily="18" charset="0"/>
                <a:cs typeface="Times New Roman" panose="02020603050405020304" pitchFamily="18" charset="0"/>
              </a:rPr>
              <a:t>	for (</a:t>
            </a:r>
            <a:r>
              <a:rPr lang="en-US" altLang="en-US" sz="1900" dirty="0" err="1" smtClean="0">
                <a:latin typeface="Times New Roman" panose="02020603050405020304" pitchFamily="18" charset="0"/>
                <a:cs typeface="Times New Roman" panose="02020603050405020304" pitchFamily="18" charset="0"/>
              </a:rPr>
              <a:t>int</a:t>
            </a:r>
            <a:r>
              <a:rPr lang="en-US" altLang="en-US" sz="1900" dirty="0" smtClean="0">
                <a:latin typeface="Times New Roman" panose="02020603050405020304" pitchFamily="18" charset="0"/>
                <a:cs typeface="Times New Roman" panose="02020603050405020304" pitchFamily="18" charset="0"/>
              </a:rPr>
              <a:t> </a:t>
            </a:r>
            <a:r>
              <a:rPr lang="en-US" altLang="en-US" sz="1900" dirty="0" err="1" smtClean="0">
                <a:latin typeface="Times New Roman" panose="02020603050405020304" pitchFamily="18" charset="0"/>
                <a:cs typeface="Times New Roman" panose="02020603050405020304" pitchFamily="18" charset="0"/>
              </a:rPr>
              <a:t>i</a:t>
            </a:r>
            <a:r>
              <a:rPr lang="en-US" altLang="en-US" sz="1900" dirty="0" smtClean="0">
                <a:latin typeface="Times New Roman" panose="02020603050405020304" pitchFamily="18" charset="0"/>
                <a:cs typeface="Times New Roman" panose="02020603050405020304" pitchFamily="18" charset="0"/>
              </a:rPr>
              <a:t> = 1; </a:t>
            </a:r>
            <a:r>
              <a:rPr lang="en-US" altLang="en-US" sz="1900" dirty="0" err="1" smtClean="0">
                <a:latin typeface="Times New Roman" panose="02020603050405020304" pitchFamily="18" charset="0"/>
                <a:cs typeface="Times New Roman" panose="02020603050405020304" pitchFamily="18" charset="0"/>
              </a:rPr>
              <a:t>i</a:t>
            </a:r>
            <a:r>
              <a:rPr lang="en-US" altLang="en-US" sz="1900" dirty="0" smtClean="0">
                <a:latin typeface="Times New Roman" panose="02020603050405020304" pitchFamily="18" charset="0"/>
                <a:cs typeface="Times New Roman" panose="02020603050405020304" pitchFamily="18" charset="0"/>
              </a:rPr>
              <a:t> &lt; </a:t>
            </a:r>
            <a:r>
              <a:rPr lang="en-US" altLang="en-US" sz="1900" dirty="0" err="1" smtClean="0">
                <a:latin typeface="Times New Roman" panose="02020603050405020304" pitchFamily="18" charset="0"/>
                <a:cs typeface="Times New Roman" panose="02020603050405020304" pitchFamily="18" charset="0"/>
              </a:rPr>
              <a:t>arr.length</a:t>
            </a:r>
            <a:r>
              <a:rPr lang="en-US" altLang="en-US" sz="1900" dirty="0" smtClean="0">
                <a:latin typeface="Times New Roman" panose="02020603050405020304" pitchFamily="18" charset="0"/>
                <a:cs typeface="Times New Roman" panose="02020603050405020304" pitchFamily="18" charset="0"/>
              </a:rPr>
              <a:t>; ++</a:t>
            </a:r>
            <a:r>
              <a:rPr lang="en-US" altLang="en-US" sz="1900" dirty="0" err="1" smtClean="0">
                <a:latin typeface="Times New Roman" panose="02020603050405020304" pitchFamily="18" charset="0"/>
                <a:cs typeface="Times New Roman" panose="02020603050405020304" pitchFamily="18" charset="0"/>
              </a:rPr>
              <a:t>i</a:t>
            </a:r>
            <a:r>
              <a:rPr lang="en-US" altLang="en-US" sz="1900" dirty="0" smtClean="0">
                <a:latin typeface="Times New Roman" panose="02020603050405020304" pitchFamily="18" charset="0"/>
                <a:cs typeface="Times New Roman" panose="02020603050405020304" pitchFamily="18" charset="0"/>
              </a:rPr>
              <a:t>) {</a:t>
            </a:r>
          </a:p>
          <a:p>
            <a:pPr marL="0" indent="0" defTabSz="517525">
              <a:lnSpc>
                <a:spcPct val="80000"/>
              </a:lnSpc>
              <a:buFont typeface="Arial" panose="020B0604020202020204" pitchFamily="34" charset="0"/>
              <a:buNone/>
            </a:pPr>
            <a:r>
              <a:rPr lang="en-US" altLang="en-US" sz="1900" dirty="0" smtClean="0">
                <a:latin typeface="Times New Roman" panose="02020603050405020304" pitchFamily="18" charset="0"/>
                <a:cs typeface="Times New Roman" panose="02020603050405020304" pitchFamily="18" charset="0"/>
              </a:rPr>
              <a:t>		Comparable temp = </a:t>
            </a:r>
            <a:r>
              <a:rPr lang="en-US" altLang="en-US" sz="1900" dirty="0" err="1" smtClean="0">
                <a:latin typeface="Times New Roman" panose="02020603050405020304" pitchFamily="18" charset="0"/>
                <a:cs typeface="Times New Roman" panose="02020603050405020304" pitchFamily="18" charset="0"/>
              </a:rPr>
              <a:t>arr</a:t>
            </a:r>
            <a:r>
              <a:rPr lang="en-US" altLang="en-US" sz="1900" dirty="0" smtClean="0">
                <a:latin typeface="Times New Roman" panose="02020603050405020304" pitchFamily="18" charset="0"/>
                <a:cs typeface="Times New Roman" panose="02020603050405020304" pitchFamily="18" charset="0"/>
              </a:rPr>
              <a:t>[</a:t>
            </a:r>
            <a:r>
              <a:rPr lang="en-US" altLang="en-US" sz="1900" dirty="0" err="1" smtClean="0">
                <a:latin typeface="Times New Roman" panose="02020603050405020304" pitchFamily="18" charset="0"/>
                <a:cs typeface="Times New Roman" panose="02020603050405020304" pitchFamily="18" charset="0"/>
              </a:rPr>
              <a:t>i</a:t>
            </a:r>
            <a:r>
              <a:rPr lang="en-US" altLang="en-US" sz="1900" dirty="0" smtClean="0">
                <a:latin typeface="Times New Roman" panose="02020603050405020304" pitchFamily="18" charset="0"/>
                <a:cs typeface="Times New Roman" panose="02020603050405020304" pitchFamily="18" charset="0"/>
              </a:rPr>
              <a:t>];</a:t>
            </a:r>
          </a:p>
          <a:p>
            <a:pPr marL="0" indent="0" defTabSz="517525">
              <a:lnSpc>
                <a:spcPct val="80000"/>
              </a:lnSpc>
              <a:buFont typeface="Arial" panose="020B0604020202020204" pitchFamily="34" charset="0"/>
              <a:buNone/>
            </a:pPr>
            <a:r>
              <a:rPr lang="en-US" altLang="en-US" sz="1900" dirty="0" smtClean="0">
                <a:latin typeface="Times New Roman" panose="02020603050405020304" pitchFamily="18" charset="0"/>
                <a:cs typeface="Times New Roman" panose="02020603050405020304" pitchFamily="18" charset="0"/>
              </a:rPr>
              <a:t>		</a:t>
            </a:r>
            <a:r>
              <a:rPr lang="en-US" altLang="en-US" sz="1900" dirty="0" err="1" smtClean="0">
                <a:latin typeface="Times New Roman" panose="02020603050405020304" pitchFamily="18" charset="0"/>
                <a:cs typeface="Times New Roman" panose="02020603050405020304" pitchFamily="18" charset="0"/>
              </a:rPr>
              <a:t>int</a:t>
            </a:r>
            <a:r>
              <a:rPr lang="en-US" altLang="en-US" sz="1900" dirty="0" smtClean="0">
                <a:latin typeface="Times New Roman" panose="02020603050405020304" pitchFamily="18" charset="0"/>
                <a:cs typeface="Times New Roman" panose="02020603050405020304" pitchFamily="18" charset="0"/>
              </a:rPr>
              <a:t> </a:t>
            </a:r>
            <a:r>
              <a:rPr lang="en-US" altLang="en-US" sz="1900" dirty="0" err="1" smtClean="0">
                <a:latin typeface="Times New Roman" panose="02020603050405020304" pitchFamily="18" charset="0"/>
                <a:cs typeface="Times New Roman" panose="02020603050405020304" pitchFamily="18" charset="0"/>
              </a:rPr>
              <a:t>pos</a:t>
            </a:r>
            <a:r>
              <a:rPr lang="en-US" altLang="en-US" sz="1900" dirty="0" smtClean="0">
                <a:latin typeface="Times New Roman" panose="02020603050405020304" pitchFamily="18" charset="0"/>
                <a:cs typeface="Times New Roman" panose="02020603050405020304" pitchFamily="18" charset="0"/>
              </a:rPr>
              <a:t> = </a:t>
            </a:r>
            <a:r>
              <a:rPr lang="en-US" altLang="en-US" sz="1900" dirty="0" err="1" smtClean="0">
                <a:latin typeface="Times New Roman" panose="02020603050405020304" pitchFamily="18" charset="0"/>
                <a:cs typeface="Times New Roman" panose="02020603050405020304" pitchFamily="18" charset="0"/>
              </a:rPr>
              <a:t>i</a:t>
            </a:r>
            <a:r>
              <a:rPr lang="en-US" altLang="en-US" sz="1900" dirty="0" smtClean="0">
                <a:latin typeface="Times New Roman" panose="02020603050405020304" pitchFamily="18" charset="0"/>
                <a:cs typeface="Times New Roman" panose="02020603050405020304" pitchFamily="18" charset="0"/>
              </a:rPr>
              <a:t>;</a:t>
            </a:r>
          </a:p>
          <a:p>
            <a:pPr marL="0" indent="0" defTabSz="517525">
              <a:lnSpc>
                <a:spcPct val="80000"/>
              </a:lnSpc>
              <a:buFont typeface="Arial" panose="020B0604020202020204" pitchFamily="34" charset="0"/>
              <a:buNone/>
            </a:pPr>
            <a:r>
              <a:rPr lang="en-US" altLang="en-US" sz="1900" dirty="0" smtClean="0">
                <a:latin typeface="Times New Roman" panose="02020603050405020304" pitchFamily="18" charset="0"/>
                <a:cs typeface="Times New Roman" panose="02020603050405020304" pitchFamily="18" charset="0"/>
              </a:rPr>
              <a:t>		// Shuffle up all sorted items &gt; </a:t>
            </a:r>
            <a:r>
              <a:rPr lang="en-US" altLang="en-US" sz="1900" dirty="0" err="1" smtClean="0">
                <a:latin typeface="Times New Roman" panose="02020603050405020304" pitchFamily="18" charset="0"/>
                <a:cs typeface="Times New Roman" panose="02020603050405020304" pitchFamily="18" charset="0"/>
              </a:rPr>
              <a:t>arr</a:t>
            </a:r>
            <a:r>
              <a:rPr lang="en-US" altLang="en-US" sz="1900" dirty="0" smtClean="0">
                <a:latin typeface="Times New Roman" panose="02020603050405020304" pitchFamily="18" charset="0"/>
                <a:cs typeface="Times New Roman" panose="02020603050405020304" pitchFamily="18" charset="0"/>
              </a:rPr>
              <a:t>[</a:t>
            </a:r>
            <a:r>
              <a:rPr lang="en-US" altLang="en-US" sz="1900" dirty="0" err="1" smtClean="0">
                <a:latin typeface="Times New Roman" panose="02020603050405020304" pitchFamily="18" charset="0"/>
                <a:cs typeface="Times New Roman" panose="02020603050405020304" pitchFamily="18" charset="0"/>
              </a:rPr>
              <a:t>i</a:t>
            </a:r>
            <a:r>
              <a:rPr lang="en-US" altLang="en-US" sz="1900" dirty="0" smtClean="0">
                <a:latin typeface="Times New Roman" panose="02020603050405020304" pitchFamily="18" charset="0"/>
                <a:cs typeface="Times New Roman" panose="02020603050405020304" pitchFamily="18" charset="0"/>
              </a:rPr>
              <a:t>]</a:t>
            </a:r>
          </a:p>
          <a:p>
            <a:pPr marL="0" indent="0" defTabSz="517525">
              <a:lnSpc>
                <a:spcPct val="80000"/>
              </a:lnSpc>
              <a:buFont typeface="Arial" panose="020B0604020202020204" pitchFamily="34" charset="0"/>
              <a:buNone/>
            </a:pPr>
            <a:r>
              <a:rPr lang="en-US" altLang="en-US" sz="1900" dirty="0" smtClean="0">
                <a:latin typeface="Times New Roman" panose="02020603050405020304" pitchFamily="18" charset="0"/>
                <a:cs typeface="Times New Roman" panose="02020603050405020304" pitchFamily="18" charset="0"/>
              </a:rPr>
              <a:t>		while (</a:t>
            </a:r>
            <a:r>
              <a:rPr lang="en-US" altLang="en-US" sz="1900" dirty="0" err="1" smtClean="0">
                <a:latin typeface="Times New Roman" panose="02020603050405020304" pitchFamily="18" charset="0"/>
                <a:cs typeface="Times New Roman" panose="02020603050405020304" pitchFamily="18" charset="0"/>
              </a:rPr>
              <a:t>pos</a:t>
            </a:r>
            <a:r>
              <a:rPr lang="en-US" altLang="en-US" sz="1900" dirty="0" smtClean="0">
                <a:latin typeface="Times New Roman" panose="02020603050405020304" pitchFamily="18" charset="0"/>
                <a:cs typeface="Times New Roman" panose="02020603050405020304" pitchFamily="18" charset="0"/>
              </a:rPr>
              <a:t> &gt; 0 &amp;&amp; </a:t>
            </a:r>
          </a:p>
          <a:p>
            <a:pPr marL="0" indent="0" defTabSz="517525">
              <a:lnSpc>
                <a:spcPct val="80000"/>
              </a:lnSpc>
              <a:buFont typeface="Arial" panose="020B0604020202020204" pitchFamily="34" charset="0"/>
              <a:buNone/>
            </a:pPr>
            <a:r>
              <a:rPr lang="en-US" altLang="en-US" sz="1900" dirty="0" smtClean="0">
                <a:latin typeface="Times New Roman" panose="02020603050405020304" pitchFamily="18" charset="0"/>
                <a:cs typeface="Times New Roman" panose="02020603050405020304" pitchFamily="18" charset="0"/>
              </a:rPr>
              <a:t>              </a:t>
            </a:r>
            <a:r>
              <a:rPr lang="en-US" altLang="en-US" sz="1900" dirty="0" err="1" smtClean="0">
                <a:latin typeface="Times New Roman" panose="02020603050405020304" pitchFamily="18" charset="0"/>
                <a:cs typeface="Times New Roman" panose="02020603050405020304" pitchFamily="18" charset="0"/>
              </a:rPr>
              <a:t>arr</a:t>
            </a:r>
            <a:r>
              <a:rPr lang="en-US" altLang="en-US" sz="1900" dirty="0" smtClean="0">
                <a:latin typeface="Times New Roman" panose="02020603050405020304" pitchFamily="18" charset="0"/>
                <a:cs typeface="Times New Roman" panose="02020603050405020304" pitchFamily="18" charset="0"/>
              </a:rPr>
              <a:t>[pos-1].</a:t>
            </a:r>
            <a:r>
              <a:rPr lang="en-US" altLang="en-US" sz="1900" dirty="0" err="1" smtClean="0">
                <a:latin typeface="Times New Roman" panose="02020603050405020304" pitchFamily="18" charset="0"/>
                <a:cs typeface="Times New Roman" panose="02020603050405020304" pitchFamily="18" charset="0"/>
              </a:rPr>
              <a:t>compareTo</a:t>
            </a:r>
            <a:r>
              <a:rPr lang="en-US" altLang="en-US" sz="1900" dirty="0" smtClean="0">
                <a:latin typeface="Times New Roman" panose="02020603050405020304" pitchFamily="18" charset="0"/>
                <a:cs typeface="Times New Roman" panose="02020603050405020304" pitchFamily="18" charset="0"/>
              </a:rPr>
              <a:t>(temp) &gt; 0) {</a:t>
            </a:r>
          </a:p>
          <a:p>
            <a:pPr marL="0" indent="0" defTabSz="517525">
              <a:lnSpc>
                <a:spcPct val="80000"/>
              </a:lnSpc>
              <a:buFont typeface="Arial" panose="020B0604020202020204" pitchFamily="34" charset="0"/>
              <a:buNone/>
            </a:pPr>
            <a:r>
              <a:rPr lang="en-US" altLang="en-US" sz="1900" dirty="0" smtClean="0">
                <a:latin typeface="Times New Roman" panose="02020603050405020304" pitchFamily="18" charset="0"/>
                <a:cs typeface="Times New Roman" panose="02020603050405020304" pitchFamily="18" charset="0"/>
              </a:rPr>
              <a:t>			</a:t>
            </a:r>
            <a:r>
              <a:rPr lang="en-US" altLang="en-US" sz="1900" dirty="0" err="1" smtClean="0">
                <a:latin typeface="Times New Roman" panose="02020603050405020304" pitchFamily="18" charset="0"/>
                <a:cs typeface="Times New Roman" panose="02020603050405020304" pitchFamily="18" charset="0"/>
              </a:rPr>
              <a:t>arr</a:t>
            </a:r>
            <a:r>
              <a:rPr lang="en-US" altLang="en-US" sz="1900" dirty="0" smtClean="0">
                <a:latin typeface="Times New Roman" panose="02020603050405020304" pitchFamily="18" charset="0"/>
                <a:cs typeface="Times New Roman" panose="02020603050405020304" pitchFamily="18" charset="0"/>
              </a:rPr>
              <a:t>[</a:t>
            </a:r>
            <a:r>
              <a:rPr lang="en-US" altLang="en-US" sz="1900" dirty="0" err="1" smtClean="0">
                <a:latin typeface="Times New Roman" panose="02020603050405020304" pitchFamily="18" charset="0"/>
                <a:cs typeface="Times New Roman" panose="02020603050405020304" pitchFamily="18" charset="0"/>
              </a:rPr>
              <a:t>pos</a:t>
            </a:r>
            <a:r>
              <a:rPr lang="en-US" altLang="en-US" sz="1900" dirty="0" smtClean="0">
                <a:latin typeface="Times New Roman" panose="02020603050405020304" pitchFamily="18" charset="0"/>
                <a:cs typeface="Times New Roman" panose="02020603050405020304" pitchFamily="18" charset="0"/>
              </a:rPr>
              <a:t>] = </a:t>
            </a:r>
            <a:r>
              <a:rPr lang="en-US" altLang="en-US" sz="1900" dirty="0" err="1" smtClean="0">
                <a:latin typeface="Times New Roman" panose="02020603050405020304" pitchFamily="18" charset="0"/>
                <a:cs typeface="Times New Roman" panose="02020603050405020304" pitchFamily="18" charset="0"/>
              </a:rPr>
              <a:t>arr</a:t>
            </a:r>
            <a:r>
              <a:rPr lang="en-US" altLang="en-US" sz="1900" dirty="0" smtClean="0">
                <a:latin typeface="Times New Roman" panose="02020603050405020304" pitchFamily="18" charset="0"/>
                <a:cs typeface="Times New Roman" panose="02020603050405020304" pitchFamily="18" charset="0"/>
              </a:rPr>
              <a:t>[</a:t>
            </a:r>
            <a:r>
              <a:rPr lang="en-US" altLang="en-US" sz="1900" dirty="0" err="1" smtClean="0">
                <a:latin typeface="Times New Roman" panose="02020603050405020304" pitchFamily="18" charset="0"/>
                <a:cs typeface="Times New Roman" panose="02020603050405020304" pitchFamily="18" charset="0"/>
              </a:rPr>
              <a:t>pos</a:t>
            </a:r>
            <a:r>
              <a:rPr lang="en-US" altLang="en-US" sz="1900" dirty="0" smtClean="0">
                <a:latin typeface="Times New Roman" panose="02020603050405020304" pitchFamily="18" charset="0"/>
                <a:cs typeface="Times New Roman" panose="02020603050405020304" pitchFamily="18" charset="0"/>
              </a:rPr>
              <a:t>–1];</a:t>
            </a:r>
          </a:p>
          <a:p>
            <a:pPr marL="0" indent="0" defTabSz="517525">
              <a:lnSpc>
                <a:spcPct val="80000"/>
              </a:lnSpc>
              <a:buFont typeface="Arial" panose="020B0604020202020204" pitchFamily="34" charset="0"/>
              <a:buNone/>
            </a:pPr>
            <a:r>
              <a:rPr lang="en-US" altLang="en-US" sz="1900" dirty="0" smtClean="0">
                <a:latin typeface="Times New Roman" panose="02020603050405020304" pitchFamily="18" charset="0"/>
                <a:cs typeface="Times New Roman" panose="02020603050405020304" pitchFamily="18" charset="0"/>
              </a:rPr>
              <a:t>			</a:t>
            </a:r>
            <a:r>
              <a:rPr lang="en-US" altLang="en-US" sz="1900" dirty="0" err="1" smtClean="0">
                <a:latin typeface="Times New Roman" panose="02020603050405020304" pitchFamily="18" charset="0"/>
                <a:cs typeface="Times New Roman" panose="02020603050405020304" pitchFamily="18" charset="0"/>
              </a:rPr>
              <a:t>pos</a:t>
            </a:r>
            <a:r>
              <a:rPr lang="en-US" altLang="en-US" sz="1900" dirty="0" smtClean="0">
                <a:latin typeface="Times New Roman" panose="02020603050405020304" pitchFamily="18" charset="0"/>
                <a:cs typeface="Times New Roman" panose="02020603050405020304" pitchFamily="18" charset="0"/>
              </a:rPr>
              <a:t>--;</a:t>
            </a:r>
          </a:p>
          <a:p>
            <a:pPr marL="0" indent="0" defTabSz="517525">
              <a:lnSpc>
                <a:spcPct val="80000"/>
              </a:lnSpc>
              <a:buFont typeface="Arial" panose="020B0604020202020204" pitchFamily="34" charset="0"/>
              <a:buNone/>
            </a:pPr>
            <a:r>
              <a:rPr lang="en-US" altLang="en-US" sz="1900" dirty="0" smtClean="0">
                <a:latin typeface="Times New Roman" panose="02020603050405020304" pitchFamily="18" charset="0"/>
                <a:cs typeface="Times New Roman" panose="02020603050405020304" pitchFamily="18" charset="0"/>
              </a:rPr>
              <a:t>		} // end while</a:t>
            </a:r>
          </a:p>
          <a:p>
            <a:pPr marL="0" indent="0" defTabSz="517525">
              <a:lnSpc>
                <a:spcPct val="80000"/>
              </a:lnSpc>
              <a:buFont typeface="Arial" panose="020B0604020202020204" pitchFamily="34" charset="0"/>
              <a:buNone/>
            </a:pPr>
            <a:r>
              <a:rPr lang="en-US" altLang="en-US" sz="1900" dirty="0" smtClean="0">
                <a:latin typeface="Times New Roman" panose="02020603050405020304" pitchFamily="18" charset="0"/>
                <a:cs typeface="Times New Roman" panose="02020603050405020304" pitchFamily="18" charset="0"/>
              </a:rPr>
              <a:t>		// Insert the current item</a:t>
            </a:r>
          </a:p>
          <a:p>
            <a:pPr marL="0" indent="0" defTabSz="517525">
              <a:lnSpc>
                <a:spcPct val="80000"/>
              </a:lnSpc>
              <a:buFont typeface="Arial" panose="020B0604020202020204" pitchFamily="34" charset="0"/>
              <a:buNone/>
            </a:pPr>
            <a:r>
              <a:rPr lang="en-US" altLang="en-US" sz="1900" dirty="0" smtClean="0">
                <a:latin typeface="Times New Roman" panose="02020603050405020304" pitchFamily="18" charset="0"/>
                <a:cs typeface="Times New Roman" panose="02020603050405020304" pitchFamily="18" charset="0"/>
              </a:rPr>
              <a:t>		</a:t>
            </a:r>
            <a:r>
              <a:rPr lang="en-US" altLang="en-US" sz="1900" dirty="0" err="1" smtClean="0">
                <a:latin typeface="Times New Roman" panose="02020603050405020304" pitchFamily="18" charset="0"/>
                <a:cs typeface="Times New Roman" panose="02020603050405020304" pitchFamily="18" charset="0"/>
              </a:rPr>
              <a:t>arr</a:t>
            </a:r>
            <a:r>
              <a:rPr lang="en-US" altLang="en-US" sz="1900" dirty="0" smtClean="0">
                <a:latin typeface="Times New Roman" panose="02020603050405020304" pitchFamily="18" charset="0"/>
                <a:cs typeface="Times New Roman" panose="02020603050405020304" pitchFamily="18" charset="0"/>
              </a:rPr>
              <a:t>[</a:t>
            </a:r>
            <a:r>
              <a:rPr lang="en-US" altLang="en-US" sz="1900" dirty="0" err="1" smtClean="0">
                <a:latin typeface="Times New Roman" panose="02020603050405020304" pitchFamily="18" charset="0"/>
                <a:cs typeface="Times New Roman" panose="02020603050405020304" pitchFamily="18" charset="0"/>
              </a:rPr>
              <a:t>pos</a:t>
            </a:r>
            <a:r>
              <a:rPr lang="en-US" altLang="en-US" sz="1900" dirty="0" smtClean="0">
                <a:latin typeface="Times New Roman" panose="02020603050405020304" pitchFamily="18" charset="0"/>
                <a:cs typeface="Times New Roman" panose="02020603050405020304" pitchFamily="18" charset="0"/>
              </a:rPr>
              <a:t>] = temp;</a:t>
            </a:r>
          </a:p>
          <a:p>
            <a:pPr marL="0" indent="0" defTabSz="517525">
              <a:lnSpc>
                <a:spcPct val="80000"/>
              </a:lnSpc>
              <a:buFont typeface="Arial" panose="020B0604020202020204" pitchFamily="34" charset="0"/>
              <a:buNone/>
            </a:pPr>
            <a:r>
              <a:rPr lang="en-US" altLang="en-US" sz="1900" dirty="0" smtClean="0">
                <a:latin typeface="Times New Roman" panose="02020603050405020304" pitchFamily="18" charset="0"/>
                <a:cs typeface="Times New Roman" panose="02020603050405020304" pitchFamily="18" charset="0"/>
              </a:rPr>
              <a:t>	}</a:t>
            </a:r>
          </a:p>
          <a:p>
            <a:pPr marL="0" indent="0" defTabSz="517525">
              <a:lnSpc>
                <a:spcPct val="80000"/>
              </a:lnSpc>
              <a:buFont typeface="Arial" panose="020B0604020202020204" pitchFamily="34" charset="0"/>
              <a:buNone/>
            </a:pPr>
            <a:r>
              <a:rPr lang="en-US" altLang="en-US" sz="1900" dirty="0" smtClean="0">
                <a:latin typeface="Times New Roman" panose="02020603050405020304" pitchFamily="18" charset="0"/>
                <a:cs typeface="Times New Roman" panose="02020603050405020304" pitchFamily="18" charset="0"/>
              </a:rPr>
              <a:t>}</a:t>
            </a:r>
            <a:endParaRPr lang="en-US" altLang="en-US" sz="1900" dirty="0">
              <a:latin typeface="Times New Roman" panose="02020603050405020304" pitchFamily="18" charset="0"/>
              <a:cs typeface="Times New Roman" panose="02020603050405020304" pitchFamily="18" charset="0"/>
            </a:endParaRPr>
          </a:p>
        </p:txBody>
      </p:sp>
      <p:grpSp>
        <p:nvGrpSpPr>
          <p:cNvPr id="8" name="Group 4">
            <a:extLst>
              <a:ext uri="{FF2B5EF4-FFF2-40B4-BE49-F238E27FC236}">
                <a16:creationId xmlns:a16="http://schemas.microsoft.com/office/drawing/2014/main" id="{2C4C1367-0859-4274-84A9-55314F754681}"/>
              </a:ext>
            </a:extLst>
          </p:cNvPr>
          <p:cNvGrpSpPr>
            <a:grpSpLocks/>
          </p:cNvGrpSpPr>
          <p:nvPr/>
        </p:nvGrpSpPr>
        <p:grpSpPr bwMode="auto">
          <a:xfrm>
            <a:off x="7428182" y="1905001"/>
            <a:ext cx="1944688" cy="379413"/>
            <a:chOff x="4195" y="1162"/>
            <a:chExt cx="1316" cy="239"/>
          </a:xfrm>
        </p:grpSpPr>
        <p:sp>
          <p:nvSpPr>
            <p:cNvPr id="9" name="Text Box 5">
              <a:extLst>
                <a:ext uri="{FF2B5EF4-FFF2-40B4-BE49-F238E27FC236}">
                  <a16:creationId xmlns:a16="http://schemas.microsoft.com/office/drawing/2014/main" id="{871A2FD2-5C09-401D-BD26-844A52B80A35}"/>
                </a:ext>
              </a:extLst>
            </p:cNvPr>
            <p:cNvSpPr txBox="1">
              <a:spLocks noChangeArrowheads="1"/>
            </p:cNvSpPr>
            <p:nvPr/>
          </p:nvSpPr>
          <p:spPr bwMode="auto">
            <a:xfrm>
              <a:off x="4604" y="1162"/>
              <a:ext cx="907" cy="239"/>
            </a:xfrm>
            <a:prstGeom prst="rect">
              <a:avLst/>
            </a:prstGeom>
            <a:solidFill>
              <a:schemeClr val="accent1"/>
            </a:solidFill>
            <a:ln w="12700">
              <a:solidFill>
                <a:schemeClr val="hlink"/>
              </a:solidFill>
              <a:miter lim="800000"/>
              <a:headEnd/>
              <a:tailEnd/>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b="1" i="1"/>
                <a:t>outer</a:t>
              </a:r>
              <a:r>
                <a:rPr lang="en-US" altLang="en-US" b="1"/>
                <a:t> loop</a:t>
              </a:r>
            </a:p>
          </p:txBody>
        </p:sp>
        <p:sp>
          <p:nvSpPr>
            <p:cNvPr id="10" name="Line 6">
              <a:extLst>
                <a:ext uri="{FF2B5EF4-FFF2-40B4-BE49-F238E27FC236}">
                  <a16:creationId xmlns:a16="http://schemas.microsoft.com/office/drawing/2014/main" id="{24BAC3A1-752F-4194-9FF8-A3F1F0975F13}"/>
                </a:ext>
              </a:extLst>
            </p:cNvPr>
            <p:cNvSpPr>
              <a:spLocks noChangeShapeType="1"/>
            </p:cNvSpPr>
            <p:nvPr/>
          </p:nvSpPr>
          <p:spPr bwMode="auto">
            <a:xfrm flipH="1">
              <a:off x="4195" y="1298"/>
              <a:ext cx="409" cy="0"/>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grpSp>
        <p:nvGrpSpPr>
          <p:cNvPr id="11" name="Group 7">
            <a:extLst>
              <a:ext uri="{FF2B5EF4-FFF2-40B4-BE49-F238E27FC236}">
                <a16:creationId xmlns:a16="http://schemas.microsoft.com/office/drawing/2014/main" id="{F819467E-9D69-4D5F-B4F6-C8DF2A52E7B6}"/>
              </a:ext>
            </a:extLst>
          </p:cNvPr>
          <p:cNvGrpSpPr>
            <a:grpSpLocks/>
          </p:cNvGrpSpPr>
          <p:nvPr/>
        </p:nvGrpSpPr>
        <p:grpSpPr bwMode="auto">
          <a:xfrm>
            <a:off x="6056582" y="2286001"/>
            <a:ext cx="2089150" cy="379413"/>
            <a:chOff x="2789" y="1434"/>
            <a:chExt cx="1316" cy="239"/>
          </a:xfrm>
        </p:grpSpPr>
        <p:sp>
          <p:nvSpPr>
            <p:cNvPr id="12" name="Text Box 8">
              <a:extLst>
                <a:ext uri="{FF2B5EF4-FFF2-40B4-BE49-F238E27FC236}">
                  <a16:creationId xmlns:a16="http://schemas.microsoft.com/office/drawing/2014/main" id="{39E2ACE7-6E0F-4167-AA0E-336EA7190709}"/>
                </a:ext>
              </a:extLst>
            </p:cNvPr>
            <p:cNvSpPr txBox="1">
              <a:spLocks noChangeArrowheads="1"/>
            </p:cNvSpPr>
            <p:nvPr/>
          </p:nvSpPr>
          <p:spPr bwMode="auto">
            <a:xfrm>
              <a:off x="3198" y="1434"/>
              <a:ext cx="907" cy="239"/>
            </a:xfrm>
            <a:prstGeom prst="rect">
              <a:avLst/>
            </a:prstGeom>
            <a:solidFill>
              <a:schemeClr val="accent1"/>
            </a:solidFill>
            <a:ln w="12700">
              <a:solidFill>
                <a:schemeClr val="hlink"/>
              </a:solidFill>
              <a:miter lim="800000"/>
              <a:headEnd/>
              <a:tailEnd/>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b="1" i="1"/>
                <a:t>outer</a:t>
              </a:r>
              <a:r>
                <a:rPr lang="en-US" altLang="en-US" b="1"/>
                <a:t> times</a:t>
              </a:r>
            </a:p>
          </p:txBody>
        </p:sp>
        <p:sp>
          <p:nvSpPr>
            <p:cNvPr id="13" name="Line 9">
              <a:extLst>
                <a:ext uri="{FF2B5EF4-FFF2-40B4-BE49-F238E27FC236}">
                  <a16:creationId xmlns:a16="http://schemas.microsoft.com/office/drawing/2014/main" id="{A4B806EB-633D-4838-BD54-04115B9A1ED1}"/>
                </a:ext>
              </a:extLst>
            </p:cNvPr>
            <p:cNvSpPr>
              <a:spLocks noChangeShapeType="1"/>
            </p:cNvSpPr>
            <p:nvPr/>
          </p:nvSpPr>
          <p:spPr bwMode="auto">
            <a:xfrm flipH="1">
              <a:off x="2789" y="1525"/>
              <a:ext cx="409" cy="0"/>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sp>
        <p:nvSpPr>
          <p:cNvPr id="14" name="Line 10">
            <a:extLst>
              <a:ext uri="{FF2B5EF4-FFF2-40B4-BE49-F238E27FC236}">
                <a16:creationId xmlns:a16="http://schemas.microsoft.com/office/drawing/2014/main" id="{A3AC88D8-E576-4281-B92B-7EF443EA8788}"/>
              </a:ext>
            </a:extLst>
          </p:cNvPr>
          <p:cNvSpPr>
            <a:spLocks noChangeShapeType="1"/>
          </p:cNvSpPr>
          <p:nvPr/>
        </p:nvSpPr>
        <p:spPr bwMode="auto">
          <a:xfrm flipH="1">
            <a:off x="4227782" y="2590800"/>
            <a:ext cx="2419350" cy="152400"/>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5" name="Freeform 11">
            <a:extLst>
              <a:ext uri="{FF2B5EF4-FFF2-40B4-BE49-F238E27FC236}">
                <a16:creationId xmlns:a16="http://schemas.microsoft.com/office/drawing/2014/main" id="{976ABA7F-DBF5-4E8A-A1B2-2B3D8B1C0522}"/>
              </a:ext>
            </a:extLst>
          </p:cNvPr>
          <p:cNvSpPr>
            <a:spLocks/>
          </p:cNvSpPr>
          <p:nvPr/>
        </p:nvSpPr>
        <p:spPr bwMode="auto">
          <a:xfrm>
            <a:off x="4913582" y="2667001"/>
            <a:ext cx="4044950" cy="2411413"/>
          </a:xfrm>
          <a:custGeom>
            <a:avLst/>
            <a:gdLst>
              <a:gd name="T0" fmla="*/ 1543 w 2548"/>
              <a:gd name="T1" fmla="*/ 0 h 1519"/>
              <a:gd name="T2" fmla="*/ 2541 w 2548"/>
              <a:gd name="T3" fmla="*/ 272 h 1519"/>
              <a:gd name="T4" fmla="*/ 1588 w 2548"/>
              <a:gd name="T5" fmla="*/ 1315 h 1519"/>
              <a:gd name="T6" fmla="*/ 0 w 2548"/>
              <a:gd name="T7" fmla="*/ 1497 h 1519"/>
              <a:gd name="T8" fmla="*/ 0 60000 65536"/>
              <a:gd name="T9" fmla="*/ 0 60000 65536"/>
              <a:gd name="T10" fmla="*/ 0 60000 65536"/>
              <a:gd name="T11" fmla="*/ 0 60000 65536"/>
              <a:gd name="T12" fmla="*/ 0 w 2548"/>
              <a:gd name="T13" fmla="*/ 0 h 1519"/>
              <a:gd name="T14" fmla="*/ 2548 w 2548"/>
              <a:gd name="T15" fmla="*/ 1519 h 1519"/>
            </a:gdLst>
            <a:ahLst/>
            <a:cxnLst>
              <a:cxn ang="T8">
                <a:pos x="T0" y="T1"/>
              </a:cxn>
              <a:cxn ang="T9">
                <a:pos x="T2" y="T3"/>
              </a:cxn>
              <a:cxn ang="T10">
                <a:pos x="T4" y="T5"/>
              </a:cxn>
              <a:cxn ang="T11">
                <a:pos x="T6" y="T7"/>
              </a:cxn>
            </a:cxnLst>
            <a:rect l="T12" t="T13" r="T14" b="T15"/>
            <a:pathLst>
              <a:path w="2548" h="1519">
                <a:moveTo>
                  <a:pt x="1543" y="0"/>
                </a:moveTo>
                <a:cubicBezTo>
                  <a:pt x="2038" y="26"/>
                  <a:pt x="2534" y="53"/>
                  <a:pt x="2541" y="272"/>
                </a:cubicBezTo>
                <a:cubicBezTo>
                  <a:pt x="2548" y="491"/>
                  <a:pt x="2011" y="1111"/>
                  <a:pt x="1588" y="1315"/>
                </a:cubicBezTo>
                <a:cubicBezTo>
                  <a:pt x="1165" y="1519"/>
                  <a:pt x="582" y="1508"/>
                  <a:pt x="0" y="1497"/>
                </a:cubicBezTo>
              </a:path>
            </a:pathLst>
          </a:custGeom>
          <a:noFill/>
          <a:ln w="12700">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IN"/>
          </a:p>
        </p:txBody>
      </p:sp>
      <p:grpSp>
        <p:nvGrpSpPr>
          <p:cNvPr id="16" name="Group 12">
            <a:extLst>
              <a:ext uri="{FF2B5EF4-FFF2-40B4-BE49-F238E27FC236}">
                <a16:creationId xmlns:a16="http://schemas.microsoft.com/office/drawing/2014/main" id="{66749361-15DA-4421-8ED1-2A013A77DF56}"/>
              </a:ext>
            </a:extLst>
          </p:cNvPr>
          <p:cNvGrpSpPr>
            <a:grpSpLocks/>
          </p:cNvGrpSpPr>
          <p:nvPr/>
        </p:nvGrpSpPr>
        <p:grpSpPr bwMode="auto">
          <a:xfrm>
            <a:off x="1276302" y="3277395"/>
            <a:ext cx="1339850" cy="595312"/>
            <a:chOff x="313" y="2069"/>
            <a:chExt cx="844" cy="375"/>
          </a:xfrm>
        </p:grpSpPr>
        <p:sp>
          <p:nvSpPr>
            <p:cNvPr id="17" name="Text Box 13">
              <a:extLst>
                <a:ext uri="{FF2B5EF4-FFF2-40B4-BE49-F238E27FC236}">
                  <a16:creationId xmlns:a16="http://schemas.microsoft.com/office/drawing/2014/main" id="{93D7E23A-7F84-4B48-A443-3F2F062664C6}"/>
                </a:ext>
              </a:extLst>
            </p:cNvPr>
            <p:cNvSpPr txBox="1">
              <a:spLocks noChangeArrowheads="1"/>
            </p:cNvSpPr>
            <p:nvPr/>
          </p:nvSpPr>
          <p:spPr bwMode="auto">
            <a:xfrm>
              <a:off x="313" y="2205"/>
              <a:ext cx="844" cy="239"/>
            </a:xfrm>
            <a:prstGeom prst="rect">
              <a:avLst/>
            </a:prstGeom>
            <a:solidFill>
              <a:schemeClr val="accent1"/>
            </a:solidFill>
            <a:ln w="12700">
              <a:solidFill>
                <a:schemeClr val="hlink"/>
              </a:solidFill>
              <a:miter lim="800000"/>
              <a:headEnd/>
              <a:tailEnd/>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b="1" i="1" dirty="0"/>
                <a:t>inner</a:t>
              </a:r>
              <a:r>
                <a:rPr lang="en-US" altLang="en-US" b="1" dirty="0"/>
                <a:t> loop</a:t>
              </a:r>
            </a:p>
          </p:txBody>
        </p:sp>
        <p:sp>
          <p:nvSpPr>
            <p:cNvPr id="18" name="Line 14">
              <a:extLst>
                <a:ext uri="{FF2B5EF4-FFF2-40B4-BE49-F238E27FC236}">
                  <a16:creationId xmlns:a16="http://schemas.microsoft.com/office/drawing/2014/main" id="{F6975DA4-5A85-4BA6-9F03-A9A365049A77}"/>
                </a:ext>
              </a:extLst>
            </p:cNvPr>
            <p:cNvSpPr>
              <a:spLocks noChangeShapeType="1"/>
            </p:cNvSpPr>
            <p:nvPr/>
          </p:nvSpPr>
          <p:spPr bwMode="auto">
            <a:xfrm flipV="1">
              <a:off x="657" y="2069"/>
              <a:ext cx="318" cy="136"/>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grpSp>
        <p:nvGrpSpPr>
          <p:cNvPr id="19" name="Group 15">
            <a:extLst>
              <a:ext uri="{FF2B5EF4-FFF2-40B4-BE49-F238E27FC236}">
                <a16:creationId xmlns:a16="http://schemas.microsoft.com/office/drawing/2014/main" id="{BEC9BB4D-7969-44CE-AE23-05F18B2E9EC3}"/>
              </a:ext>
            </a:extLst>
          </p:cNvPr>
          <p:cNvGrpSpPr>
            <a:grpSpLocks/>
          </p:cNvGrpSpPr>
          <p:nvPr/>
        </p:nvGrpSpPr>
        <p:grpSpPr bwMode="auto">
          <a:xfrm>
            <a:off x="5751783" y="3962400"/>
            <a:ext cx="1655763" cy="452438"/>
            <a:chOff x="3107" y="2341"/>
            <a:chExt cx="1043" cy="285"/>
          </a:xfrm>
        </p:grpSpPr>
        <p:sp>
          <p:nvSpPr>
            <p:cNvPr id="20" name="Text Box 16">
              <a:extLst>
                <a:ext uri="{FF2B5EF4-FFF2-40B4-BE49-F238E27FC236}">
                  <a16:creationId xmlns:a16="http://schemas.microsoft.com/office/drawing/2014/main" id="{BF0CB657-3085-40AD-93F8-EA7BE903C665}"/>
                </a:ext>
              </a:extLst>
            </p:cNvPr>
            <p:cNvSpPr txBox="1">
              <a:spLocks noChangeArrowheads="1"/>
            </p:cNvSpPr>
            <p:nvPr/>
          </p:nvSpPr>
          <p:spPr bwMode="auto">
            <a:xfrm>
              <a:off x="3243" y="2387"/>
              <a:ext cx="907" cy="239"/>
            </a:xfrm>
            <a:prstGeom prst="rect">
              <a:avLst/>
            </a:prstGeom>
            <a:solidFill>
              <a:schemeClr val="accent1"/>
            </a:solidFill>
            <a:ln w="12700">
              <a:solidFill>
                <a:schemeClr val="hlink"/>
              </a:solidFill>
              <a:miter lim="800000"/>
              <a:headEnd/>
              <a:tailEnd/>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b="1" i="1"/>
                <a:t>inner</a:t>
              </a:r>
              <a:r>
                <a:rPr lang="en-US" altLang="en-US" b="1"/>
                <a:t> times</a:t>
              </a:r>
            </a:p>
          </p:txBody>
        </p:sp>
        <p:sp>
          <p:nvSpPr>
            <p:cNvPr id="21" name="Line 17">
              <a:extLst>
                <a:ext uri="{FF2B5EF4-FFF2-40B4-BE49-F238E27FC236}">
                  <a16:creationId xmlns:a16="http://schemas.microsoft.com/office/drawing/2014/main" id="{D71BE0DA-9471-452E-9E68-887C36D709EC}"/>
                </a:ext>
              </a:extLst>
            </p:cNvPr>
            <p:cNvSpPr>
              <a:spLocks noChangeShapeType="1"/>
            </p:cNvSpPr>
            <p:nvPr/>
          </p:nvSpPr>
          <p:spPr bwMode="auto">
            <a:xfrm flipH="1" flipV="1">
              <a:off x="3107" y="2341"/>
              <a:ext cx="136" cy="137"/>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sp>
        <p:nvSpPr>
          <p:cNvPr id="22" name="Line 18">
            <a:extLst>
              <a:ext uri="{FF2B5EF4-FFF2-40B4-BE49-F238E27FC236}">
                <a16:creationId xmlns:a16="http://schemas.microsoft.com/office/drawing/2014/main" id="{0107B9CD-7F65-41DC-BCF1-F8CED62D586C}"/>
              </a:ext>
            </a:extLst>
          </p:cNvPr>
          <p:cNvSpPr>
            <a:spLocks noChangeShapeType="1"/>
          </p:cNvSpPr>
          <p:nvPr/>
        </p:nvSpPr>
        <p:spPr bwMode="auto">
          <a:xfrm flipH="1">
            <a:off x="3846782" y="4191000"/>
            <a:ext cx="2089150" cy="0"/>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376197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par>
                                <p:cTn id="13" presetID="3" presetClass="entr" presetSubtype="1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up)">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17</a:t>
            </a:fld>
            <a:endParaRPr lang="en-IN" dirty="0"/>
          </a:p>
        </p:txBody>
      </p:sp>
      <p:sp>
        <p:nvSpPr>
          <p:cNvPr id="6" name="Rectangle 5"/>
          <p:cNvSpPr/>
          <p:nvPr/>
        </p:nvSpPr>
        <p:spPr>
          <a:xfrm>
            <a:off x="207034" y="1121184"/>
            <a:ext cx="11383951" cy="5447645"/>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Shell </a:t>
            </a:r>
            <a:r>
              <a:rPr lang="en-US" sz="2400" b="1" dirty="0" smtClean="0">
                <a:latin typeface="Times New Roman" panose="02020603050405020304" pitchFamily="18" charset="0"/>
                <a:cs typeface="Times New Roman" panose="02020603050405020304" pitchFamily="18" charset="0"/>
              </a:rPr>
              <a:t>sort</a:t>
            </a:r>
          </a:p>
          <a:p>
            <a:pPr marL="360000" lvl="4"/>
            <a:endParaRPr lang="en-US" sz="2400" b="1" dirty="0" smtClean="0">
              <a:latin typeface="Times New Roman" panose="02020603050405020304" pitchFamily="18" charset="0"/>
              <a:cs typeface="Times New Roman" panose="02020603050405020304" pitchFamily="18" charset="0"/>
            </a:endParaRPr>
          </a:p>
          <a:p>
            <a:pPr marL="1062900" lvl="6"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Invented by Donald Shell in 1959</a:t>
            </a:r>
            <a:r>
              <a:rPr lang="en-US" sz="2000" dirty="0" smtClean="0">
                <a:latin typeface="Times New Roman" panose="02020603050405020304" pitchFamily="18" charset="0"/>
                <a:cs typeface="Times New Roman" panose="02020603050405020304" pitchFamily="18" charset="0"/>
              </a:rPr>
              <a:t>.</a:t>
            </a:r>
          </a:p>
          <a:p>
            <a:pPr marL="1062900" lvl="6"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1062900" lvl="6"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1st algorithm to break the quadratic time barrier but few years later, a sub quadratic time bound was proven.</a:t>
            </a:r>
          </a:p>
          <a:p>
            <a:pPr marL="1062900" lvl="6"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1062900" lvl="6"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Shell sort works by comparing elements that are distant rather than adjacent elements in an array.</a:t>
            </a:r>
          </a:p>
          <a:p>
            <a:pPr marL="1062900" lvl="6"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1062900" lvl="6"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Shell sort uses a sequence h1, h2, …, </a:t>
            </a:r>
            <a:r>
              <a:rPr lang="en-US" sz="2000" dirty="0" err="1">
                <a:latin typeface="Times New Roman" panose="02020603050405020304" pitchFamily="18" charset="0"/>
                <a:cs typeface="Times New Roman" panose="02020603050405020304" pitchFamily="18" charset="0"/>
              </a:rPr>
              <a:t>ht</a:t>
            </a:r>
            <a:r>
              <a:rPr lang="en-US" sz="2000" dirty="0">
                <a:latin typeface="Times New Roman" panose="02020603050405020304" pitchFamily="18" charset="0"/>
                <a:cs typeface="Times New Roman" panose="02020603050405020304" pitchFamily="18" charset="0"/>
              </a:rPr>
              <a:t> called the increment sequence. Any increment sequence is fine as long as   h1 = 1 and some other choices are better than others.</a:t>
            </a:r>
          </a:p>
          <a:p>
            <a:pPr marL="1062900" lvl="6"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1062900" lvl="6"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Shell sort makes multiple passes through a list and sorts a number of equally sized sets using the insertion sort</a:t>
            </a:r>
            <a:r>
              <a:rPr lang="en-US" sz="2000" dirty="0" smtClean="0">
                <a:latin typeface="Times New Roman" panose="02020603050405020304" pitchFamily="18" charset="0"/>
                <a:cs typeface="Times New Roman" panose="02020603050405020304" pitchFamily="18" charset="0"/>
              </a:rPr>
              <a:t>.</a:t>
            </a:r>
          </a:p>
          <a:p>
            <a:pPr marL="1062900" lvl="6"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1062900" lvl="6"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Shell sort improves on the efficiency of insertion sort by quickly shifting values to their destination.</a:t>
            </a:r>
          </a:p>
          <a:p>
            <a:pPr marL="1062900" lvl="6"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4074795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18</a:t>
            </a:fld>
            <a:endParaRPr lang="en-IN" dirty="0"/>
          </a:p>
        </p:txBody>
      </p:sp>
      <p:sp>
        <p:nvSpPr>
          <p:cNvPr id="6" name="Rectangle 5"/>
          <p:cNvSpPr/>
          <p:nvPr/>
        </p:nvSpPr>
        <p:spPr>
          <a:xfrm>
            <a:off x="207034" y="1121184"/>
            <a:ext cx="11383951" cy="3231654"/>
          </a:xfrm>
          <a:prstGeom prst="rect">
            <a:avLst/>
          </a:prstGeom>
        </p:spPr>
        <p:txBody>
          <a:bodyPr wrap="square">
            <a:spAutoFit/>
          </a:bodyPr>
          <a:lstStyle/>
          <a:p>
            <a:pPr marL="360000" lvl="4"/>
            <a:endParaRPr lang="en-US" sz="2400" b="1" dirty="0" smtClean="0">
              <a:latin typeface="Times New Roman" panose="02020603050405020304" pitchFamily="18" charset="0"/>
              <a:cs typeface="Times New Roman" panose="02020603050405020304" pitchFamily="18" charset="0"/>
            </a:endParaRPr>
          </a:p>
          <a:p>
            <a:pPr marL="1062900" lvl="6" indent="-34290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Shellsort</a:t>
            </a:r>
            <a:r>
              <a:rPr lang="en-US" sz="2000" dirty="0">
                <a:latin typeface="Times New Roman" panose="02020603050405020304" pitchFamily="18" charset="0"/>
                <a:cs typeface="Times New Roman" panose="02020603050405020304" pitchFamily="18" charset="0"/>
              </a:rPr>
              <a:t> is also known as </a:t>
            </a:r>
            <a:r>
              <a:rPr lang="en-US" sz="2000" b="1" dirty="0">
                <a:latin typeface="Times New Roman" panose="02020603050405020304" pitchFamily="18" charset="0"/>
                <a:cs typeface="Times New Roman" panose="02020603050405020304" pitchFamily="18" charset="0"/>
              </a:rPr>
              <a:t>diminishing increment sort.</a:t>
            </a:r>
          </a:p>
          <a:p>
            <a:pPr marL="1062900" lvl="6"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1062900" lvl="6"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distance between comparisons decreases as the sorting algorithm runs until the last phase in which adjacent elements are compared.</a:t>
            </a:r>
          </a:p>
          <a:p>
            <a:pPr marL="1062900" lvl="6"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1062900" lvl="6"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After each phase and some increment   </a:t>
            </a:r>
            <a:r>
              <a:rPr lang="en-US" sz="2000" dirty="0" err="1">
                <a:latin typeface="Times New Roman" panose="02020603050405020304" pitchFamily="18" charset="0"/>
                <a:cs typeface="Times New Roman" panose="02020603050405020304" pitchFamily="18" charset="0"/>
              </a:rPr>
              <a:t>hk</a:t>
            </a:r>
            <a:r>
              <a:rPr lang="en-US" sz="2000" dirty="0">
                <a:latin typeface="Times New Roman" panose="02020603050405020304" pitchFamily="18" charset="0"/>
                <a:cs typeface="Times New Roman" panose="02020603050405020304" pitchFamily="18" charset="0"/>
              </a:rPr>
              <a:t>, for every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we have a[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 ≤ a [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hk</a:t>
            </a:r>
            <a:r>
              <a:rPr lang="en-US" sz="2000" dirty="0">
                <a:latin typeface="Times New Roman" panose="02020603050405020304" pitchFamily="18" charset="0"/>
                <a:cs typeface="Times New Roman" panose="02020603050405020304" pitchFamily="18" charset="0"/>
              </a:rPr>
              <a:t> ] all elements spaced </a:t>
            </a:r>
            <a:r>
              <a:rPr lang="en-US" sz="2000" dirty="0" err="1">
                <a:latin typeface="Times New Roman" panose="02020603050405020304" pitchFamily="18" charset="0"/>
                <a:cs typeface="Times New Roman" panose="02020603050405020304" pitchFamily="18" charset="0"/>
              </a:rPr>
              <a:t>hk</a:t>
            </a:r>
            <a:r>
              <a:rPr lang="en-US" sz="2000" dirty="0">
                <a:latin typeface="Times New Roman" panose="02020603050405020304" pitchFamily="18" charset="0"/>
                <a:cs typeface="Times New Roman" panose="02020603050405020304" pitchFamily="18" charset="0"/>
              </a:rPr>
              <a:t> apart are sorted. </a:t>
            </a:r>
          </a:p>
          <a:p>
            <a:pPr marL="1062900" lvl="6"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1062900" lvl="6"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file is said to be </a:t>
            </a:r>
            <a:r>
              <a:rPr lang="en-US" sz="2000" dirty="0" err="1">
                <a:latin typeface="Times New Roman" panose="02020603050405020304" pitchFamily="18" charset="0"/>
                <a:cs typeface="Times New Roman" panose="02020603050405020304" pitchFamily="18" charset="0"/>
              </a:rPr>
              <a:t>hk</a:t>
            </a:r>
            <a:r>
              <a:rPr lang="en-US" sz="2000" dirty="0">
                <a:latin typeface="Times New Roman" panose="02020603050405020304" pitchFamily="18" charset="0"/>
                <a:cs typeface="Times New Roman" panose="02020603050405020304" pitchFamily="18" charset="0"/>
              </a:rPr>
              <a:t> – sorted.</a:t>
            </a: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17014081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19</a:t>
            </a:fld>
            <a:endParaRPr lang="en-IN" dirty="0"/>
          </a:p>
        </p:txBody>
      </p:sp>
      <p:sp>
        <p:nvSpPr>
          <p:cNvPr id="6" name="Rectangle 5"/>
          <p:cNvSpPr/>
          <p:nvPr/>
        </p:nvSpPr>
        <p:spPr>
          <a:xfrm>
            <a:off x="80906" y="1073886"/>
            <a:ext cx="11664404" cy="6370975"/>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Shell sort Examples</a:t>
            </a:r>
            <a:endParaRPr lang="en-US" sz="2400" b="1" dirty="0" smtClean="0">
              <a:latin typeface="Times New Roman" panose="02020603050405020304" pitchFamily="18" charset="0"/>
              <a:cs typeface="Times New Roman" panose="02020603050405020304" pitchFamily="18" charset="0"/>
            </a:endParaRPr>
          </a:p>
          <a:p>
            <a:pPr marL="360000" lvl="4"/>
            <a:endParaRPr lang="en-US" sz="2400" b="1" dirty="0" smtClean="0">
              <a:latin typeface="Times New Roman" panose="02020603050405020304" pitchFamily="18" charset="0"/>
              <a:cs typeface="Times New Roman" panose="02020603050405020304" pitchFamily="18" charset="0"/>
            </a:endParaRPr>
          </a:p>
          <a:p>
            <a:pPr marL="720000" lvl="6"/>
            <a:r>
              <a:rPr lang="en-US" sz="2000" dirty="0">
                <a:latin typeface="Times New Roman" panose="02020603050405020304" pitchFamily="18" charset="0"/>
                <a:cs typeface="Times New Roman" panose="02020603050405020304" pitchFamily="18" charset="0"/>
              </a:rPr>
              <a:t>Sort: 18   32   12   5   38   33   16   </a:t>
            </a:r>
            <a:r>
              <a:rPr lang="en-US" sz="2000" dirty="0" smtClean="0">
                <a:latin typeface="Times New Roman" panose="02020603050405020304" pitchFamily="18" charset="0"/>
                <a:cs typeface="Times New Roman" panose="02020603050405020304" pitchFamily="18" charset="0"/>
              </a:rPr>
              <a:t>2</a:t>
            </a:r>
          </a:p>
          <a:p>
            <a:pPr marL="720000" lvl="6"/>
            <a:endParaRPr lang="en-US" sz="2000" dirty="0">
              <a:latin typeface="Times New Roman" panose="02020603050405020304" pitchFamily="18" charset="0"/>
              <a:cs typeface="Times New Roman" panose="02020603050405020304" pitchFamily="18" charset="0"/>
            </a:endParaRPr>
          </a:p>
          <a:p>
            <a:pPr marL="720000" lvl="6"/>
            <a:r>
              <a:rPr lang="en-US" altLang="en-US" sz="2000" dirty="0" smtClean="0">
                <a:latin typeface="Times New Roman" panose="02020603050405020304" pitchFamily="18" charset="0"/>
                <a:cs typeface="Times New Roman" panose="02020603050405020304" pitchFamily="18" charset="0"/>
              </a:rPr>
              <a:t>	8 </a:t>
            </a:r>
            <a:r>
              <a:rPr lang="en-US" altLang="en-US" sz="2000" dirty="0">
                <a:latin typeface="Times New Roman" panose="02020603050405020304" pitchFamily="18" charset="0"/>
                <a:cs typeface="Times New Roman" panose="02020603050405020304" pitchFamily="18" charset="0"/>
              </a:rPr>
              <a:t>Numbers to be sorted, Shell’s increment will be floor(n/2</a:t>
            </a:r>
            <a:r>
              <a:rPr lang="en-US" altLang="en-US" sz="2000" dirty="0" smtClean="0">
                <a:latin typeface="Times New Roman" panose="02020603050405020304" pitchFamily="18" charset="0"/>
                <a:cs typeface="Times New Roman" panose="02020603050405020304" pitchFamily="18" charset="0"/>
              </a:rPr>
              <a:t>)</a:t>
            </a:r>
          </a:p>
          <a:p>
            <a:pPr marL="720000" lvl="6"/>
            <a:endParaRPr lang="en-US" altLang="en-US" sz="2000" dirty="0">
              <a:latin typeface="Times New Roman" panose="02020603050405020304" pitchFamily="18" charset="0"/>
              <a:cs typeface="Times New Roman" panose="02020603050405020304" pitchFamily="18" charset="0"/>
            </a:endParaRPr>
          </a:p>
          <a:p>
            <a:pPr marL="720000" lvl="6"/>
            <a:endParaRPr lang="en-US" altLang="en-US" sz="2000" dirty="0" smtClean="0">
              <a:latin typeface="Times New Roman" panose="02020603050405020304" pitchFamily="18" charset="0"/>
              <a:cs typeface="Times New Roman" panose="02020603050405020304" pitchFamily="18" charset="0"/>
            </a:endParaRPr>
          </a:p>
          <a:p>
            <a:pPr marL="720000" lvl="6"/>
            <a:endParaRPr lang="en-US" altLang="en-US" sz="2000" dirty="0">
              <a:latin typeface="Times New Roman" panose="02020603050405020304" pitchFamily="18" charset="0"/>
              <a:cs typeface="Times New Roman" panose="02020603050405020304" pitchFamily="18" charset="0"/>
            </a:endParaRPr>
          </a:p>
          <a:p>
            <a:pPr marL="720000" lvl="6"/>
            <a:endParaRPr lang="en-US" altLang="en-US" sz="2000" dirty="0" smtClean="0">
              <a:latin typeface="Times New Roman" panose="02020603050405020304" pitchFamily="18" charset="0"/>
              <a:cs typeface="Times New Roman" panose="02020603050405020304" pitchFamily="18" charset="0"/>
            </a:endParaRPr>
          </a:p>
          <a:p>
            <a:pPr marL="720000" lvl="6"/>
            <a:endParaRPr lang="en-US" altLang="en-US" sz="2000" dirty="0">
              <a:latin typeface="Times New Roman" panose="02020603050405020304" pitchFamily="18" charset="0"/>
              <a:cs typeface="Times New Roman" panose="02020603050405020304" pitchFamily="18" charset="0"/>
            </a:endParaRPr>
          </a:p>
          <a:p>
            <a:pPr marL="720000" lvl="6"/>
            <a:endParaRPr lang="en-US" altLang="en-US" sz="2000" dirty="0" smtClean="0">
              <a:latin typeface="Times New Roman" panose="02020603050405020304" pitchFamily="18" charset="0"/>
              <a:cs typeface="Times New Roman" panose="02020603050405020304" pitchFamily="18" charset="0"/>
            </a:endParaRPr>
          </a:p>
          <a:p>
            <a:pPr marL="720000" lvl="6"/>
            <a:endParaRPr lang="en-US" altLang="en-US" sz="2000" dirty="0" smtClean="0">
              <a:latin typeface="Times New Roman" panose="02020603050405020304" pitchFamily="18" charset="0"/>
              <a:cs typeface="Times New Roman" panose="02020603050405020304" pitchFamily="18" charset="0"/>
            </a:endParaRPr>
          </a:p>
          <a:p>
            <a:pPr marL="720000" lvl="6"/>
            <a:r>
              <a:rPr lang="en-US" altLang="en-US" sz="2000" b="1" dirty="0">
                <a:latin typeface="Times New Roman" panose="02020603050405020304" pitchFamily="18" charset="0"/>
                <a:cs typeface="Times New Roman" panose="02020603050405020304" pitchFamily="18" charset="0"/>
              </a:rPr>
              <a:t>Step 1) </a:t>
            </a:r>
            <a:r>
              <a:rPr lang="en-US" altLang="en-US" sz="2000" dirty="0">
                <a:latin typeface="Times New Roman" panose="02020603050405020304" pitchFamily="18" charset="0"/>
                <a:cs typeface="Times New Roman" panose="02020603050405020304" pitchFamily="18" charset="0"/>
              </a:rPr>
              <a:t>Only look at 18 and 38 and sort in order; </a:t>
            </a:r>
            <a:r>
              <a:rPr lang="en-US" altLang="en-US" sz="2000" dirty="0" smtClean="0">
                <a:latin typeface="Times New Roman" panose="02020603050405020304" pitchFamily="18" charset="0"/>
                <a:cs typeface="Times New Roman" panose="02020603050405020304" pitchFamily="18" charset="0"/>
              </a:rPr>
              <a:t>18 </a:t>
            </a:r>
            <a:r>
              <a:rPr lang="en-US" altLang="en-US" sz="2000" dirty="0">
                <a:latin typeface="Times New Roman" panose="02020603050405020304" pitchFamily="18" charset="0"/>
                <a:cs typeface="Times New Roman" panose="02020603050405020304" pitchFamily="18" charset="0"/>
              </a:rPr>
              <a:t>and 38 stays at its current position because they are </a:t>
            </a:r>
            <a:r>
              <a:rPr lang="en-US" altLang="en-US" sz="2000" dirty="0" smtClean="0">
                <a:latin typeface="Times New Roman" panose="02020603050405020304" pitchFamily="18" charset="0"/>
                <a:cs typeface="Times New Roman" panose="02020603050405020304" pitchFamily="18" charset="0"/>
              </a:rPr>
              <a:t/>
            </a:r>
            <a:br>
              <a:rPr lang="en-US" altLang="en-US" sz="2000" dirty="0" smtClean="0">
                <a:latin typeface="Times New Roman" panose="02020603050405020304" pitchFamily="18" charset="0"/>
                <a:cs typeface="Times New Roman" panose="02020603050405020304" pitchFamily="18" charset="0"/>
              </a:rPr>
            </a:br>
            <a:r>
              <a:rPr lang="en-US" altLang="en-US" sz="2000" dirty="0" smtClean="0">
                <a:latin typeface="Times New Roman" panose="02020603050405020304" pitchFamily="18" charset="0"/>
                <a:cs typeface="Times New Roman" panose="02020603050405020304" pitchFamily="18" charset="0"/>
              </a:rPr>
              <a:t>	          in </a:t>
            </a:r>
            <a:r>
              <a:rPr lang="en-US" altLang="en-US" sz="2000" dirty="0">
                <a:latin typeface="Times New Roman" panose="02020603050405020304" pitchFamily="18" charset="0"/>
                <a:cs typeface="Times New Roman" panose="02020603050405020304" pitchFamily="18" charset="0"/>
              </a:rPr>
              <a:t>order</a:t>
            </a:r>
            <a:r>
              <a:rPr lang="en-US" altLang="en-US" sz="2000" dirty="0" smtClean="0">
                <a:latin typeface="Times New Roman" panose="02020603050405020304" pitchFamily="18" charset="0"/>
                <a:cs typeface="Times New Roman" panose="02020603050405020304" pitchFamily="18" charset="0"/>
              </a:rPr>
              <a:t>.</a:t>
            </a:r>
          </a:p>
          <a:p>
            <a:pPr marL="720000" lvl="6"/>
            <a:endParaRPr lang="en-US" altLang="en-US" sz="2000" dirty="0">
              <a:latin typeface="Times New Roman" panose="02020603050405020304" pitchFamily="18" charset="0"/>
              <a:cs typeface="Times New Roman" panose="02020603050405020304" pitchFamily="18" charset="0"/>
            </a:endParaRPr>
          </a:p>
          <a:p>
            <a:pPr marL="720000" lvl="6"/>
            <a:r>
              <a:rPr lang="en-US" altLang="en-US" sz="2000" b="1" dirty="0">
                <a:latin typeface="Times New Roman" panose="02020603050405020304" pitchFamily="18" charset="0"/>
                <a:cs typeface="Times New Roman" panose="02020603050405020304" pitchFamily="18" charset="0"/>
              </a:rPr>
              <a:t>Step 2)</a:t>
            </a:r>
            <a:r>
              <a:rPr lang="en-US" altLang="en-US" sz="2000" dirty="0">
                <a:latin typeface="Times New Roman" panose="02020603050405020304" pitchFamily="18" charset="0"/>
                <a:cs typeface="Times New Roman" panose="02020603050405020304" pitchFamily="18" charset="0"/>
              </a:rPr>
              <a:t> Only look at 32 and 33 and sort in order; </a:t>
            </a:r>
            <a:r>
              <a:rPr lang="en-US" altLang="en-US" sz="2000" dirty="0" smtClean="0">
                <a:latin typeface="Times New Roman" panose="02020603050405020304" pitchFamily="18" charset="0"/>
                <a:cs typeface="Times New Roman" panose="02020603050405020304" pitchFamily="18" charset="0"/>
              </a:rPr>
              <a:t>32 </a:t>
            </a:r>
            <a:r>
              <a:rPr lang="en-US" altLang="en-US" sz="2000" dirty="0">
                <a:latin typeface="Times New Roman" panose="02020603050405020304" pitchFamily="18" charset="0"/>
                <a:cs typeface="Times New Roman" panose="02020603050405020304" pitchFamily="18" charset="0"/>
              </a:rPr>
              <a:t>and 33 stays at its current position because they are </a:t>
            </a:r>
            <a:r>
              <a:rPr lang="en-US" altLang="en-US" sz="2000" dirty="0" smtClean="0">
                <a:latin typeface="Times New Roman" panose="02020603050405020304" pitchFamily="18" charset="0"/>
                <a:cs typeface="Times New Roman" panose="02020603050405020304" pitchFamily="18" charset="0"/>
              </a:rPr>
              <a:t/>
            </a:r>
            <a:br>
              <a:rPr lang="en-US" altLang="en-US" sz="2000" dirty="0" smtClean="0">
                <a:latin typeface="Times New Roman" panose="02020603050405020304" pitchFamily="18" charset="0"/>
                <a:cs typeface="Times New Roman" panose="02020603050405020304" pitchFamily="18" charset="0"/>
              </a:rPr>
            </a:br>
            <a:r>
              <a:rPr lang="en-US" altLang="en-US" sz="2000" dirty="0" smtClean="0">
                <a:latin typeface="Times New Roman" panose="02020603050405020304" pitchFamily="18" charset="0"/>
                <a:cs typeface="Times New Roman" panose="02020603050405020304" pitchFamily="18" charset="0"/>
              </a:rPr>
              <a:t>             in </a:t>
            </a:r>
            <a:r>
              <a:rPr lang="en-US" altLang="en-US" sz="2000" dirty="0">
                <a:latin typeface="Times New Roman" panose="02020603050405020304" pitchFamily="18" charset="0"/>
                <a:cs typeface="Times New Roman" panose="02020603050405020304" pitchFamily="18" charset="0"/>
              </a:rPr>
              <a:t>order.</a:t>
            </a:r>
          </a:p>
          <a:p>
            <a:pPr marL="720000" lvl="6"/>
            <a:endParaRPr lang="en-US" altLang="en-US" sz="2000" dirty="0" smtClean="0">
              <a:latin typeface="Times New Roman" panose="02020603050405020304" pitchFamily="18" charset="0"/>
              <a:cs typeface="Times New Roman" panose="02020603050405020304" pitchFamily="18" charset="0"/>
            </a:endParaRPr>
          </a:p>
          <a:p>
            <a:pPr marL="720000" lvl="6"/>
            <a:r>
              <a:rPr lang="en-US" altLang="en-US" sz="2000" dirty="0" smtClean="0">
                <a:latin typeface="Times New Roman" panose="02020603050405020304" pitchFamily="18" charset="0"/>
                <a:cs typeface="Times New Roman" panose="02020603050405020304" pitchFamily="18" charset="0"/>
              </a:rPr>
              <a:t> </a:t>
            </a:r>
          </a:p>
          <a:p>
            <a:pPr marL="720000" lvl="6"/>
            <a:endParaRPr lang="en-US" sz="2000" dirty="0">
              <a:latin typeface="Times New Roman" panose="02020603050405020304" pitchFamily="18" charset="0"/>
              <a:cs typeface="Times New Roman" panose="02020603050405020304" pitchFamily="18" charset="0"/>
            </a:endParaRP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
        <p:nvSpPr>
          <p:cNvPr id="7" name="Rectangle 5">
            <a:extLst>
              <a:ext uri="{FF2B5EF4-FFF2-40B4-BE49-F238E27FC236}">
                <a16:creationId xmlns:a16="http://schemas.microsoft.com/office/drawing/2014/main" id="{ECEBC750-EEA4-4845-BD24-E3491AF011AC}"/>
              </a:ext>
            </a:extLst>
          </p:cNvPr>
          <p:cNvSpPr>
            <a:spLocks noChangeArrowheads="1"/>
          </p:cNvSpPr>
          <p:nvPr/>
        </p:nvSpPr>
        <p:spPr bwMode="auto">
          <a:xfrm>
            <a:off x="2630505" y="3032096"/>
            <a:ext cx="30283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2000" b="1" dirty="0">
                <a:latin typeface="Times New Roman" panose="02020603050405020304" pitchFamily="18" charset="0"/>
                <a:cs typeface="Times New Roman" panose="02020603050405020304" pitchFamily="18" charset="0"/>
              </a:rPr>
              <a:t>* floor(8/2) </a:t>
            </a:r>
            <a:r>
              <a:rPr lang="en-US" altLang="en-US" sz="2000" b="1" dirty="0">
                <a:latin typeface="Times New Roman" panose="02020603050405020304" pitchFamily="18" charset="0"/>
                <a:cs typeface="Times New Roman" panose="02020603050405020304" pitchFamily="18" charset="0"/>
                <a:sym typeface="Wingdings" panose="05000000000000000000" pitchFamily="2" charset="2"/>
              </a:rPr>
              <a:t></a:t>
            </a:r>
            <a:r>
              <a:rPr lang="en-US" altLang="en-US" sz="2000" b="1" dirty="0">
                <a:latin typeface="Times New Roman" panose="02020603050405020304" pitchFamily="18" charset="0"/>
                <a:cs typeface="Times New Roman" panose="02020603050405020304" pitchFamily="18" charset="0"/>
              </a:rPr>
              <a:t> floor(4) = 4</a:t>
            </a:r>
          </a:p>
        </p:txBody>
      </p:sp>
      <p:sp>
        <p:nvSpPr>
          <p:cNvPr id="8" name="Rectangle 6">
            <a:extLst>
              <a:ext uri="{FF2B5EF4-FFF2-40B4-BE49-F238E27FC236}">
                <a16:creationId xmlns:a16="http://schemas.microsoft.com/office/drawing/2014/main" id="{1D39F636-9BD6-438B-BBF2-3243B063F681}"/>
              </a:ext>
            </a:extLst>
          </p:cNvPr>
          <p:cNvSpPr>
            <a:spLocks noChangeArrowheads="1"/>
          </p:cNvSpPr>
          <p:nvPr/>
        </p:nvSpPr>
        <p:spPr bwMode="auto">
          <a:xfrm>
            <a:off x="1168734" y="3793303"/>
            <a:ext cx="15279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2000" dirty="0">
                <a:latin typeface="Times New Roman" panose="02020603050405020304" pitchFamily="18" charset="0"/>
                <a:cs typeface="Times New Roman" panose="02020603050405020304" pitchFamily="18" charset="0"/>
              </a:rPr>
              <a:t> increment 4</a:t>
            </a:r>
            <a:r>
              <a:rPr lang="en-US" altLang="en-US" dirty="0"/>
              <a:t>:</a:t>
            </a:r>
          </a:p>
        </p:txBody>
      </p:sp>
      <p:sp>
        <p:nvSpPr>
          <p:cNvPr id="9" name="Rectangle 7">
            <a:extLst>
              <a:ext uri="{FF2B5EF4-FFF2-40B4-BE49-F238E27FC236}">
                <a16:creationId xmlns:a16="http://schemas.microsoft.com/office/drawing/2014/main" id="{3CC1763E-CBD6-40DC-BB7B-2CC2B40B1EB1}"/>
              </a:ext>
            </a:extLst>
          </p:cNvPr>
          <p:cNvSpPr>
            <a:spLocks noChangeArrowheads="1"/>
          </p:cNvSpPr>
          <p:nvPr/>
        </p:nvSpPr>
        <p:spPr bwMode="auto">
          <a:xfrm>
            <a:off x="3334403" y="3276601"/>
            <a:ext cx="247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a:t> </a:t>
            </a:r>
          </a:p>
        </p:txBody>
      </p:sp>
      <p:sp>
        <p:nvSpPr>
          <p:cNvPr id="10" name="Rectangle 9">
            <a:extLst>
              <a:ext uri="{FF2B5EF4-FFF2-40B4-BE49-F238E27FC236}">
                <a16:creationId xmlns:a16="http://schemas.microsoft.com/office/drawing/2014/main" id="{EEA9A8CB-ECAF-4341-98EB-BC088EEF38A4}"/>
              </a:ext>
            </a:extLst>
          </p:cNvPr>
          <p:cNvSpPr>
            <a:spLocks noChangeArrowheads="1"/>
          </p:cNvSpPr>
          <p:nvPr/>
        </p:nvSpPr>
        <p:spPr bwMode="auto">
          <a:xfrm>
            <a:off x="2533668" y="3637378"/>
            <a:ext cx="305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b="1" dirty="0"/>
              <a:t>1</a:t>
            </a:r>
            <a:r>
              <a:rPr lang="en-US" altLang="en-US" dirty="0"/>
              <a:t>	</a:t>
            </a:r>
            <a:r>
              <a:rPr lang="en-US" altLang="en-US" b="1" dirty="0"/>
              <a:t>2</a:t>
            </a:r>
            <a:r>
              <a:rPr lang="en-US" altLang="en-US" dirty="0"/>
              <a:t>	</a:t>
            </a:r>
            <a:r>
              <a:rPr lang="en-US" altLang="en-US" b="1" dirty="0"/>
              <a:t>3</a:t>
            </a:r>
            <a:r>
              <a:rPr lang="en-US" altLang="en-US" dirty="0"/>
              <a:t>	</a:t>
            </a:r>
            <a:r>
              <a:rPr lang="en-US" altLang="en-US" b="1" dirty="0"/>
              <a:t>4</a:t>
            </a:r>
          </a:p>
        </p:txBody>
      </p:sp>
      <p:sp>
        <p:nvSpPr>
          <p:cNvPr id="11" name="Rectangle 10">
            <a:extLst>
              <a:ext uri="{FF2B5EF4-FFF2-40B4-BE49-F238E27FC236}">
                <a16:creationId xmlns:a16="http://schemas.microsoft.com/office/drawing/2014/main" id="{89766118-DBC4-44E3-986D-B3736A5E20DE}"/>
              </a:ext>
            </a:extLst>
          </p:cNvPr>
          <p:cNvSpPr>
            <a:spLocks noChangeArrowheads="1"/>
          </p:cNvSpPr>
          <p:nvPr/>
        </p:nvSpPr>
        <p:spPr bwMode="auto">
          <a:xfrm>
            <a:off x="2484297" y="4191793"/>
            <a:ext cx="3360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b="1" dirty="0"/>
              <a:t>18   32   12   5   38   33   16    2</a:t>
            </a:r>
          </a:p>
        </p:txBody>
      </p:sp>
      <p:sp>
        <p:nvSpPr>
          <p:cNvPr id="12" name="Text Box 11">
            <a:extLst>
              <a:ext uri="{FF2B5EF4-FFF2-40B4-BE49-F238E27FC236}">
                <a16:creationId xmlns:a16="http://schemas.microsoft.com/office/drawing/2014/main" id="{0F510FA7-A52C-4521-AA5C-A0FB1923C977}"/>
              </a:ext>
            </a:extLst>
          </p:cNvPr>
          <p:cNvSpPr txBox="1">
            <a:spLocks noChangeArrowheads="1"/>
          </p:cNvSpPr>
          <p:nvPr/>
        </p:nvSpPr>
        <p:spPr bwMode="auto">
          <a:xfrm>
            <a:off x="6153803" y="3786187"/>
            <a:ext cx="25074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latin typeface="Times New Roman" panose="02020603050405020304" pitchFamily="18" charset="0"/>
                <a:cs typeface="Times New Roman" panose="02020603050405020304" pitchFamily="18" charset="0"/>
              </a:rPr>
              <a:t>(visualize underlining)</a:t>
            </a:r>
          </a:p>
        </p:txBody>
      </p:sp>
    </p:spTree>
    <p:extLst>
      <p:ext uri="{BB962C8B-B14F-4D97-AF65-F5344CB8AC3E}">
        <p14:creationId xmlns:p14="http://schemas.microsoft.com/office/powerpoint/2010/main" val="230491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2</a:t>
            </a:fld>
            <a:endParaRPr lang="en-IN" dirty="0"/>
          </a:p>
        </p:txBody>
      </p:sp>
      <p:sp>
        <p:nvSpPr>
          <p:cNvPr id="6" name="Rectangle 5"/>
          <p:cNvSpPr/>
          <p:nvPr/>
        </p:nvSpPr>
        <p:spPr>
          <a:xfrm>
            <a:off x="207034" y="1121184"/>
            <a:ext cx="11383951" cy="2062103"/>
          </a:xfrm>
          <a:prstGeom prst="rect">
            <a:avLst/>
          </a:prstGeom>
        </p:spPr>
        <p:txBody>
          <a:bodyPr wrap="square">
            <a:spAutoFit/>
          </a:bodyPr>
          <a:lstStyle/>
          <a:p>
            <a:pPr marL="360000" lvl="4"/>
            <a:r>
              <a:rPr lang="en-US" sz="2400" b="1" dirty="0" smtClean="0">
                <a:latin typeface="Times New Roman" panose="02020603050405020304" pitchFamily="18" charset="0"/>
                <a:cs typeface="Times New Roman" panose="02020603050405020304" pitchFamily="18" charset="0"/>
              </a:rPr>
              <a:t>AIM</a:t>
            </a:r>
          </a:p>
          <a:p>
            <a:pPr marL="360000" lvl="4">
              <a:lnSpc>
                <a:spcPct val="150000"/>
              </a:lnSpc>
            </a:pPr>
            <a:endParaRPr lang="en-US" sz="800" b="1" dirty="0" smtClean="0">
              <a:latin typeface="Times New Roman" panose="02020603050405020304" pitchFamily="18" charset="0"/>
              <a:cs typeface="Times New Roman" panose="02020603050405020304" pitchFamily="18" charset="0"/>
            </a:endParaRPr>
          </a:p>
          <a:p>
            <a:pPr marL="360000" lvl="4">
              <a:lnSpc>
                <a:spcPct val="150000"/>
              </a:lnSpc>
            </a:pPr>
            <a:endParaRPr lang="en-US" sz="800" b="1" dirty="0" smtClean="0">
              <a:latin typeface="Times New Roman" panose="02020603050405020304" pitchFamily="18" charset="0"/>
              <a:cs typeface="Times New Roman" panose="02020603050405020304" pitchFamily="18" charset="0"/>
            </a:endParaRPr>
          </a:p>
          <a:p>
            <a:pPr marL="720000" lvl="6"/>
            <a:r>
              <a:rPr lang="en-US" sz="2000" dirty="0">
                <a:latin typeface="Times New Roman" panose="02020603050405020304" pitchFamily="18" charset="0"/>
                <a:cs typeface="Times New Roman" panose="02020603050405020304" pitchFamily="18" charset="0"/>
              </a:rPr>
              <a:t>To equip students with various sorting techniques and searching techniques</a:t>
            </a:r>
          </a:p>
          <a:p>
            <a:pPr marL="720000" lvl="6"/>
            <a:endParaRPr lang="en-US" sz="2000" dirty="0">
              <a:latin typeface="Times New Roman" panose="02020603050405020304" pitchFamily="18" charset="0"/>
              <a:cs typeface="Times New Roman" panose="02020603050405020304" pitchFamily="18" charset="0"/>
            </a:endParaRPr>
          </a:p>
          <a:p>
            <a:pPr marL="720000" lvl="6"/>
            <a:endParaRPr lang="en-US" sz="2000" dirty="0">
              <a:latin typeface="Times New Roman" panose="02020603050405020304" pitchFamily="18" charset="0"/>
              <a:cs typeface="Times New Roman" panose="02020603050405020304" pitchFamily="18" charset="0"/>
            </a:endParaRPr>
          </a:p>
          <a:p>
            <a:pPr marL="720000" lvl="6"/>
            <a:endParaRPr lang="en-IN" sz="2000" dirty="0">
              <a:latin typeface="Times New Roman" panose="02020603050405020304" pitchFamily="18" charset="0"/>
              <a:cs typeface="Times New Roman" panose="02020603050405020304" pitchFamily="18" charset="0"/>
            </a:endParaRPr>
          </a:p>
        </p:txBody>
      </p:sp>
      <p:sp>
        <p:nvSpPr>
          <p:cNvPr id="7" name="Rectangle 6"/>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3916159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20</a:t>
            </a:fld>
            <a:endParaRPr lang="en-IN" dirty="0"/>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
        <p:nvSpPr>
          <p:cNvPr id="7" name="Rectangle 3">
            <a:extLst>
              <a:ext uri="{FF2B5EF4-FFF2-40B4-BE49-F238E27FC236}">
                <a16:creationId xmlns:a16="http://schemas.microsoft.com/office/drawing/2014/main" id="{5373C2F7-8831-488D-B675-66BB85109205}"/>
              </a:ext>
            </a:extLst>
          </p:cNvPr>
          <p:cNvSpPr txBox="1">
            <a:spLocks noChangeArrowheads="1"/>
          </p:cNvSpPr>
          <p:nvPr/>
        </p:nvSpPr>
        <p:spPr>
          <a:xfrm>
            <a:off x="835572" y="1615965"/>
            <a:ext cx="8007350" cy="4191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000" smtClean="0">
                <a:latin typeface="Times New Roman" panose="02020603050405020304" pitchFamily="18" charset="0"/>
                <a:cs typeface="Times New Roman" panose="02020603050405020304" pitchFamily="18" charset="0"/>
              </a:rPr>
              <a:t>Sort: 18   32   12   5   38   33   16   2</a:t>
            </a:r>
            <a:endParaRPr lang="en-US" altLang="en-US" sz="2000" dirty="0">
              <a:latin typeface="Times New Roman" panose="02020603050405020304" pitchFamily="18" charset="0"/>
              <a:cs typeface="Times New Roman" panose="02020603050405020304" pitchFamily="18" charset="0"/>
            </a:endParaRPr>
          </a:p>
        </p:txBody>
      </p:sp>
      <p:sp>
        <p:nvSpPr>
          <p:cNvPr id="8" name="Rectangle 4">
            <a:extLst>
              <a:ext uri="{FF2B5EF4-FFF2-40B4-BE49-F238E27FC236}">
                <a16:creationId xmlns:a16="http://schemas.microsoft.com/office/drawing/2014/main" id="{C3A0B8D9-884F-45D9-A3C8-21C023317F6E}"/>
              </a:ext>
            </a:extLst>
          </p:cNvPr>
          <p:cNvSpPr>
            <a:spLocks noChangeArrowheads="1"/>
          </p:cNvSpPr>
          <p:nvPr/>
        </p:nvSpPr>
        <p:spPr bwMode="auto">
          <a:xfrm>
            <a:off x="1224192" y="2058880"/>
            <a:ext cx="63757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2000" dirty="0">
                <a:latin typeface="Times New Roman" panose="02020603050405020304" pitchFamily="18" charset="0"/>
                <a:cs typeface="Times New Roman" panose="02020603050405020304" pitchFamily="18" charset="0"/>
              </a:rPr>
              <a:t>8 Numbers to be sorted, Shell’s increment will be floor(n/2) </a:t>
            </a:r>
          </a:p>
        </p:txBody>
      </p:sp>
      <p:sp>
        <p:nvSpPr>
          <p:cNvPr id="9" name="Rectangle 5">
            <a:extLst>
              <a:ext uri="{FF2B5EF4-FFF2-40B4-BE49-F238E27FC236}">
                <a16:creationId xmlns:a16="http://schemas.microsoft.com/office/drawing/2014/main" id="{ECEBC750-EEA4-4845-BD24-E3491AF011AC}"/>
              </a:ext>
            </a:extLst>
          </p:cNvPr>
          <p:cNvSpPr>
            <a:spLocks noChangeArrowheads="1"/>
          </p:cNvSpPr>
          <p:nvPr/>
        </p:nvSpPr>
        <p:spPr bwMode="auto">
          <a:xfrm>
            <a:off x="2646274" y="2590661"/>
            <a:ext cx="30283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2000" b="1" dirty="0">
                <a:latin typeface="Times New Roman" panose="02020603050405020304" pitchFamily="18" charset="0"/>
                <a:cs typeface="Times New Roman" panose="02020603050405020304" pitchFamily="18" charset="0"/>
              </a:rPr>
              <a:t>* floor(8/2) </a:t>
            </a:r>
            <a:r>
              <a:rPr lang="en-US" altLang="en-US" sz="2000" b="1" dirty="0">
                <a:latin typeface="Times New Roman" panose="02020603050405020304" pitchFamily="18" charset="0"/>
                <a:cs typeface="Times New Roman" panose="02020603050405020304" pitchFamily="18" charset="0"/>
                <a:sym typeface="Wingdings" panose="05000000000000000000" pitchFamily="2" charset="2"/>
              </a:rPr>
              <a:t></a:t>
            </a:r>
            <a:r>
              <a:rPr lang="en-US" altLang="en-US" sz="2000" b="1" dirty="0">
                <a:latin typeface="Times New Roman" panose="02020603050405020304" pitchFamily="18" charset="0"/>
                <a:cs typeface="Times New Roman" panose="02020603050405020304" pitchFamily="18" charset="0"/>
              </a:rPr>
              <a:t> floor(4) = 4</a:t>
            </a:r>
          </a:p>
        </p:txBody>
      </p:sp>
      <p:sp>
        <p:nvSpPr>
          <p:cNvPr id="10" name="Rectangle 6">
            <a:extLst>
              <a:ext uri="{FF2B5EF4-FFF2-40B4-BE49-F238E27FC236}">
                <a16:creationId xmlns:a16="http://schemas.microsoft.com/office/drawing/2014/main" id="{1D39F636-9BD6-438B-BBF2-3243B063F681}"/>
              </a:ext>
            </a:extLst>
          </p:cNvPr>
          <p:cNvSpPr>
            <a:spLocks noChangeArrowheads="1"/>
          </p:cNvSpPr>
          <p:nvPr/>
        </p:nvSpPr>
        <p:spPr bwMode="auto">
          <a:xfrm>
            <a:off x="1184503" y="3351868"/>
            <a:ext cx="15279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2000" dirty="0">
                <a:latin typeface="Times New Roman" panose="02020603050405020304" pitchFamily="18" charset="0"/>
                <a:cs typeface="Times New Roman" panose="02020603050405020304" pitchFamily="18" charset="0"/>
              </a:rPr>
              <a:t> increment 4</a:t>
            </a:r>
            <a:r>
              <a:rPr lang="en-US" altLang="en-US" dirty="0"/>
              <a:t>:</a:t>
            </a:r>
          </a:p>
        </p:txBody>
      </p:sp>
      <p:sp>
        <p:nvSpPr>
          <p:cNvPr id="11" name="Rectangle 7">
            <a:extLst>
              <a:ext uri="{FF2B5EF4-FFF2-40B4-BE49-F238E27FC236}">
                <a16:creationId xmlns:a16="http://schemas.microsoft.com/office/drawing/2014/main" id="{3CC1763E-CBD6-40DC-BB7B-2CC2B40B1EB1}"/>
              </a:ext>
            </a:extLst>
          </p:cNvPr>
          <p:cNvSpPr>
            <a:spLocks noChangeArrowheads="1"/>
          </p:cNvSpPr>
          <p:nvPr/>
        </p:nvSpPr>
        <p:spPr bwMode="auto">
          <a:xfrm>
            <a:off x="3350172" y="2835166"/>
            <a:ext cx="247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a:t> </a:t>
            </a:r>
          </a:p>
        </p:txBody>
      </p:sp>
      <p:sp>
        <p:nvSpPr>
          <p:cNvPr id="12" name="Rectangle 9">
            <a:extLst>
              <a:ext uri="{FF2B5EF4-FFF2-40B4-BE49-F238E27FC236}">
                <a16:creationId xmlns:a16="http://schemas.microsoft.com/office/drawing/2014/main" id="{EEA9A8CB-ECAF-4341-98EB-BC088EEF38A4}"/>
              </a:ext>
            </a:extLst>
          </p:cNvPr>
          <p:cNvSpPr>
            <a:spLocks noChangeArrowheads="1"/>
          </p:cNvSpPr>
          <p:nvPr/>
        </p:nvSpPr>
        <p:spPr bwMode="auto">
          <a:xfrm>
            <a:off x="2625954" y="3185209"/>
            <a:ext cx="305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b="1" dirty="0"/>
              <a:t>1</a:t>
            </a:r>
            <a:r>
              <a:rPr lang="en-US" altLang="en-US" dirty="0"/>
              <a:t>	</a:t>
            </a:r>
            <a:r>
              <a:rPr lang="en-US" altLang="en-US" b="1" dirty="0"/>
              <a:t>2</a:t>
            </a:r>
            <a:r>
              <a:rPr lang="en-US" altLang="en-US" dirty="0"/>
              <a:t>	</a:t>
            </a:r>
            <a:r>
              <a:rPr lang="en-US" altLang="en-US" b="1" dirty="0"/>
              <a:t>3</a:t>
            </a:r>
            <a:r>
              <a:rPr lang="en-US" altLang="en-US" dirty="0"/>
              <a:t>	</a:t>
            </a:r>
            <a:r>
              <a:rPr lang="en-US" altLang="en-US" b="1" dirty="0"/>
              <a:t>4</a:t>
            </a:r>
          </a:p>
        </p:txBody>
      </p:sp>
      <p:sp>
        <p:nvSpPr>
          <p:cNvPr id="13" name="Rectangle 10">
            <a:extLst>
              <a:ext uri="{FF2B5EF4-FFF2-40B4-BE49-F238E27FC236}">
                <a16:creationId xmlns:a16="http://schemas.microsoft.com/office/drawing/2014/main" id="{89766118-DBC4-44E3-986D-B3736A5E20DE}"/>
              </a:ext>
            </a:extLst>
          </p:cNvPr>
          <p:cNvSpPr>
            <a:spLocks noChangeArrowheads="1"/>
          </p:cNvSpPr>
          <p:nvPr/>
        </p:nvSpPr>
        <p:spPr bwMode="auto">
          <a:xfrm>
            <a:off x="2500066" y="3750358"/>
            <a:ext cx="3360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b="1" dirty="0"/>
              <a:t>18   32   12   5   38   33   16    2</a:t>
            </a:r>
          </a:p>
        </p:txBody>
      </p:sp>
      <p:sp>
        <p:nvSpPr>
          <p:cNvPr id="14" name="Text Box 11">
            <a:extLst>
              <a:ext uri="{FF2B5EF4-FFF2-40B4-BE49-F238E27FC236}">
                <a16:creationId xmlns:a16="http://schemas.microsoft.com/office/drawing/2014/main" id="{0F510FA7-A52C-4521-AA5C-A0FB1923C977}"/>
              </a:ext>
            </a:extLst>
          </p:cNvPr>
          <p:cNvSpPr txBox="1">
            <a:spLocks noChangeArrowheads="1"/>
          </p:cNvSpPr>
          <p:nvPr/>
        </p:nvSpPr>
        <p:spPr bwMode="auto">
          <a:xfrm>
            <a:off x="6169572" y="3344752"/>
            <a:ext cx="25074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latin typeface="Times New Roman" panose="02020603050405020304" pitchFamily="18" charset="0"/>
                <a:cs typeface="Times New Roman" panose="02020603050405020304" pitchFamily="18" charset="0"/>
              </a:rPr>
              <a:t>(visualize underlining)</a:t>
            </a:r>
          </a:p>
        </p:txBody>
      </p:sp>
      <p:sp>
        <p:nvSpPr>
          <p:cNvPr id="15" name="Rectangle 14">
            <a:extLst>
              <a:ext uri="{FF2B5EF4-FFF2-40B4-BE49-F238E27FC236}">
                <a16:creationId xmlns:a16="http://schemas.microsoft.com/office/drawing/2014/main" id="{F6CEEF0D-24B6-4B77-89A0-CB773B472F84}"/>
              </a:ext>
            </a:extLst>
          </p:cNvPr>
          <p:cNvSpPr>
            <a:spLocks noChangeArrowheads="1"/>
          </p:cNvSpPr>
          <p:nvPr/>
        </p:nvSpPr>
        <p:spPr bwMode="auto">
          <a:xfrm>
            <a:off x="835572" y="4630698"/>
            <a:ext cx="1098856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2000" b="1" dirty="0">
                <a:latin typeface="Times New Roman" panose="02020603050405020304" pitchFamily="18" charset="0"/>
                <a:cs typeface="Times New Roman" panose="02020603050405020304" pitchFamily="18" charset="0"/>
              </a:rPr>
              <a:t>Step 3) </a:t>
            </a:r>
            <a:r>
              <a:rPr lang="en-US" altLang="en-US" sz="2000" dirty="0">
                <a:latin typeface="Times New Roman" panose="02020603050405020304" pitchFamily="18" charset="0"/>
                <a:cs typeface="Times New Roman" panose="02020603050405020304" pitchFamily="18" charset="0"/>
              </a:rPr>
              <a:t>Only look at 12 and 16 and sort in order; </a:t>
            </a:r>
            <a:r>
              <a:rPr lang="en-US" altLang="en-US" sz="2000" dirty="0" smtClean="0">
                <a:latin typeface="Times New Roman" panose="02020603050405020304" pitchFamily="18" charset="0"/>
                <a:cs typeface="Times New Roman" panose="02020603050405020304" pitchFamily="18" charset="0"/>
              </a:rPr>
              <a:t>12  </a:t>
            </a:r>
            <a:r>
              <a:rPr lang="en-US" altLang="en-US" sz="2000" dirty="0">
                <a:latin typeface="Times New Roman" panose="02020603050405020304" pitchFamily="18" charset="0"/>
                <a:cs typeface="Times New Roman" panose="02020603050405020304" pitchFamily="18" charset="0"/>
              </a:rPr>
              <a:t>and 16 stays at its current position because they are </a:t>
            </a:r>
            <a:r>
              <a:rPr lang="en-US" altLang="en-US" sz="2000" dirty="0" smtClean="0">
                <a:latin typeface="Times New Roman" panose="02020603050405020304" pitchFamily="18" charset="0"/>
                <a:cs typeface="Times New Roman" panose="02020603050405020304" pitchFamily="18" charset="0"/>
              </a:rPr>
              <a:t/>
            </a:r>
            <a:br>
              <a:rPr lang="en-US" altLang="en-US" sz="2000" dirty="0" smtClean="0">
                <a:latin typeface="Times New Roman" panose="02020603050405020304" pitchFamily="18" charset="0"/>
                <a:cs typeface="Times New Roman" panose="02020603050405020304" pitchFamily="18" charset="0"/>
              </a:rPr>
            </a:br>
            <a:r>
              <a:rPr lang="en-US" altLang="en-US" sz="2000" dirty="0" smtClean="0">
                <a:latin typeface="Times New Roman" panose="02020603050405020304" pitchFamily="18" charset="0"/>
                <a:cs typeface="Times New Roman" panose="02020603050405020304" pitchFamily="18" charset="0"/>
              </a:rPr>
              <a:t>             in </a:t>
            </a:r>
            <a:r>
              <a:rPr lang="en-US" altLang="en-US" sz="2000" dirty="0">
                <a:latin typeface="Times New Roman" panose="02020603050405020304" pitchFamily="18" charset="0"/>
                <a:cs typeface="Times New Roman" panose="02020603050405020304" pitchFamily="18" charset="0"/>
              </a:rPr>
              <a:t>order.</a:t>
            </a:r>
          </a:p>
        </p:txBody>
      </p:sp>
      <p:sp>
        <p:nvSpPr>
          <p:cNvPr id="16" name="Rectangle 15">
            <a:extLst>
              <a:ext uri="{FF2B5EF4-FFF2-40B4-BE49-F238E27FC236}">
                <a16:creationId xmlns:a16="http://schemas.microsoft.com/office/drawing/2014/main" id="{A5DAD7A8-879A-40DD-AAE4-DDFD4CE932ED}"/>
              </a:ext>
            </a:extLst>
          </p:cNvPr>
          <p:cNvSpPr>
            <a:spLocks noChangeArrowheads="1"/>
          </p:cNvSpPr>
          <p:nvPr/>
        </p:nvSpPr>
        <p:spPr bwMode="auto">
          <a:xfrm>
            <a:off x="835573" y="5583374"/>
            <a:ext cx="102160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2000" b="1" dirty="0">
                <a:latin typeface="Times New Roman" panose="02020603050405020304" pitchFamily="18" charset="0"/>
                <a:cs typeface="Times New Roman" panose="02020603050405020304" pitchFamily="18" charset="0"/>
              </a:rPr>
              <a:t>Step 4) </a:t>
            </a:r>
            <a:r>
              <a:rPr lang="en-US" altLang="en-US" sz="2000" dirty="0">
                <a:latin typeface="Times New Roman" panose="02020603050405020304" pitchFamily="18" charset="0"/>
                <a:cs typeface="Times New Roman" panose="02020603050405020304" pitchFamily="18" charset="0"/>
              </a:rPr>
              <a:t>Only look at 5 and 2 and sort in order</a:t>
            </a:r>
            <a:r>
              <a:rPr lang="en-US" altLang="en-US" sz="2000" dirty="0" smtClean="0">
                <a:latin typeface="Times New Roman" panose="02020603050405020304" pitchFamily="18" charset="0"/>
                <a:cs typeface="Times New Roman" panose="02020603050405020304" pitchFamily="18" charset="0"/>
              </a:rPr>
              <a:t>; 2 </a:t>
            </a:r>
            <a:r>
              <a:rPr lang="en-US" altLang="en-US" sz="2000" dirty="0">
                <a:latin typeface="Times New Roman" panose="02020603050405020304" pitchFamily="18" charset="0"/>
                <a:cs typeface="Times New Roman" panose="02020603050405020304" pitchFamily="18" charset="0"/>
              </a:rPr>
              <a:t>and 5 need to be switched to be in order.</a:t>
            </a:r>
          </a:p>
        </p:txBody>
      </p:sp>
    </p:spTree>
    <p:extLst>
      <p:ext uri="{BB962C8B-B14F-4D97-AF65-F5344CB8AC3E}">
        <p14:creationId xmlns:p14="http://schemas.microsoft.com/office/powerpoint/2010/main" val="127667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3" grpId="0"/>
      <p:bldP spid="14" grpId="0"/>
      <p:bldP spid="1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21</a:t>
            </a:fld>
            <a:endParaRPr lang="en-IN" dirty="0"/>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
        <p:nvSpPr>
          <p:cNvPr id="7" name="Rectangle 3">
            <a:extLst>
              <a:ext uri="{FF2B5EF4-FFF2-40B4-BE49-F238E27FC236}">
                <a16:creationId xmlns:a16="http://schemas.microsoft.com/office/drawing/2014/main" id="{370DA8E4-EB3D-49D3-B5BB-E127ACEFEA66}"/>
              </a:ext>
            </a:extLst>
          </p:cNvPr>
          <p:cNvSpPr txBox="1">
            <a:spLocks noChangeArrowheads="1"/>
          </p:cNvSpPr>
          <p:nvPr/>
        </p:nvSpPr>
        <p:spPr>
          <a:xfrm>
            <a:off x="804041" y="1476701"/>
            <a:ext cx="10786945" cy="5943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000" smtClean="0">
                <a:latin typeface="Times New Roman" panose="02020603050405020304" pitchFamily="18" charset="0"/>
                <a:cs typeface="Times New Roman" panose="02020603050405020304" pitchFamily="18" charset="0"/>
              </a:rPr>
              <a:t>Sort: 18   32   12   5   38   33   16   2</a:t>
            </a:r>
          </a:p>
          <a:p>
            <a:pPr>
              <a:buFont typeface="Wingdings" panose="05000000000000000000" pitchFamily="2" charset="2"/>
              <a:buNone/>
            </a:pPr>
            <a:r>
              <a:rPr lang="en-US" altLang="en-US" sz="2000" smtClean="0">
                <a:latin typeface="Times New Roman" panose="02020603050405020304" pitchFamily="18" charset="0"/>
                <a:cs typeface="Times New Roman" panose="02020603050405020304" pitchFamily="18" charset="0"/>
              </a:rPr>
              <a:t>           Resulting numbers after increment 4 pass: </a:t>
            </a:r>
          </a:p>
          <a:p>
            <a:pPr algn="ctr">
              <a:buFont typeface="Wingdings" panose="05000000000000000000" pitchFamily="2" charset="2"/>
              <a:buNone/>
            </a:pPr>
            <a:r>
              <a:rPr lang="en-US" altLang="en-US" sz="2000" b="1" smtClean="0">
                <a:latin typeface="Times New Roman" panose="02020603050405020304" pitchFamily="18" charset="0"/>
                <a:cs typeface="Times New Roman" panose="02020603050405020304" pitchFamily="18" charset="0"/>
              </a:rPr>
              <a:t>18	32	12	</a:t>
            </a:r>
            <a:r>
              <a:rPr lang="en-US" altLang="en-US" sz="2000" b="1" i="1" smtClean="0">
                <a:latin typeface="Times New Roman" panose="02020603050405020304" pitchFamily="18" charset="0"/>
                <a:cs typeface="Times New Roman" panose="02020603050405020304" pitchFamily="18" charset="0"/>
              </a:rPr>
              <a:t>2</a:t>
            </a:r>
            <a:r>
              <a:rPr lang="en-US" altLang="en-US" sz="2000" b="1" smtClean="0">
                <a:latin typeface="Times New Roman" panose="02020603050405020304" pitchFamily="18" charset="0"/>
                <a:cs typeface="Times New Roman" panose="02020603050405020304" pitchFamily="18" charset="0"/>
              </a:rPr>
              <a:t>	38	33	16	</a:t>
            </a:r>
            <a:r>
              <a:rPr lang="en-US" altLang="en-US" sz="2000" b="1" i="1" smtClean="0">
                <a:latin typeface="Times New Roman" panose="02020603050405020304" pitchFamily="18" charset="0"/>
                <a:cs typeface="Times New Roman" panose="02020603050405020304" pitchFamily="18" charset="0"/>
              </a:rPr>
              <a:t>5</a:t>
            </a:r>
          </a:p>
          <a:p>
            <a:pPr>
              <a:buFont typeface="Wingdings" panose="05000000000000000000" pitchFamily="2" charset="2"/>
              <a:buNone/>
            </a:pPr>
            <a:r>
              <a:rPr lang="en-US" altLang="en-US" sz="2000" b="1" smtClean="0">
                <a:latin typeface="Times New Roman" panose="02020603050405020304" pitchFamily="18" charset="0"/>
                <a:cs typeface="Times New Roman" panose="02020603050405020304" pitchFamily="18" charset="0"/>
              </a:rPr>
              <a:t>          * floor(4/2) </a:t>
            </a:r>
            <a:r>
              <a:rPr lang="en-US" altLang="en-US" sz="2000" b="1" smtClean="0">
                <a:latin typeface="Times New Roman" panose="02020603050405020304" pitchFamily="18" charset="0"/>
                <a:cs typeface="Times New Roman" panose="02020603050405020304" pitchFamily="18" charset="0"/>
                <a:sym typeface="Wingdings" panose="05000000000000000000" pitchFamily="2" charset="2"/>
              </a:rPr>
              <a:t></a:t>
            </a:r>
            <a:r>
              <a:rPr lang="en-US" altLang="en-US" sz="2000" b="1" smtClean="0">
                <a:latin typeface="Times New Roman" panose="02020603050405020304" pitchFamily="18" charset="0"/>
                <a:cs typeface="Times New Roman" panose="02020603050405020304" pitchFamily="18" charset="0"/>
              </a:rPr>
              <a:t> floor(2) = 2</a:t>
            </a:r>
            <a:endParaRPr lang="en-US" altLang="en-US" sz="2000" b="1" dirty="0">
              <a:latin typeface="Times New Roman" panose="02020603050405020304" pitchFamily="18" charset="0"/>
              <a:cs typeface="Times New Roman" panose="02020603050405020304" pitchFamily="18" charset="0"/>
            </a:endParaRPr>
          </a:p>
        </p:txBody>
      </p:sp>
      <p:sp>
        <p:nvSpPr>
          <p:cNvPr id="8" name="Rectangle 4">
            <a:extLst>
              <a:ext uri="{FF2B5EF4-FFF2-40B4-BE49-F238E27FC236}">
                <a16:creationId xmlns:a16="http://schemas.microsoft.com/office/drawing/2014/main" id="{AD42966B-7EAD-4493-B443-147A2F6322C3}"/>
              </a:ext>
            </a:extLst>
          </p:cNvPr>
          <p:cNvSpPr>
            <a:spLocks noChangeArrowheads="1"/>
          </p:cNvSpPr>
          <p:nvPr/>
        </p:nvSpPr>
        <p:spPr bwMode="auto">
          <a:xfrm>
            <a:off x="1560637" y="3669804"/>
            <a:ext cx="17344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2000" dirty="0">
                <a:latin typeface="Times New Roman" panose="02020603050405020304" pitchFamily="18" charset="0"/>
                <a:cs typeface="Times New Roman" panose="02020603050405020304" pitchFamily="18" charset="0"/>
              </a:rPr>
              <a:t>increment 2:</a:t>
            </a:r>
          </a:p>
        </p:txBody>
      </p:sp>
      <p:sp>
        <p:nvSpPr>
          <p:cNvPr id="9" name="Rectangle 5">
            <a:extLst>
              <a:ext uri="{FF2B5EF4-FFF2-40B4-BE49-F238E27FC236}">
                <a16:creationId xmlns:a16="http://schemas.microsoft.com/office/drawing/2014/main" id="{23BC4A18-95CD-403E-8857-89DB1DE82CC2}"/>
              </a:ext>
            </a:extLst>
          </p:cNvPr>
          <p:cNvSpPr>
            <a:spLocks noChangeArrowheads="1"/>
          </p:cNvSpPr>
          <p:nvPr/>
        </p:nvSpPr>
        <p:spPr bwMode="auto">
          <a:xfrm>
            <a:off x="3145472" y="3669804"/>
            <a:ext cx="8229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2000" b="1" dirty="0">
                <a:latin typeface="Times New Roman" panose="02020603050405020304" pitchFamily="18" charset="0"/>
                <a:cs typeface="Times New Roman" panose="02020603050405020304" pitchFamily="18" charset="0"/>
              </a:rPr>
              <a:t>1    2</a:t>
            </a:r>
          </a:p>
        </p:txBody>
      </p:sp>
      <p:sp>
        <p:nvSpPr>
          <p:cNvPr id="10" name="Rectangle 6">
            <a:extLst>
              <a:ext uri="{FF2B5EF4-FFF2-40B4-BE49-F238E27FC236}">
                <a16:creationId xmlns:a16="http://schemas.microsoft.com/office/drawing/2014/main" id="{7F5B6C4C-FDA5-4668-8FC8-FB8720FC761D}"/>
              </a:ext>
            </a:extLst>
          </p:cNvPr>
          <p:cNvSpPr>
            <a:spLocks noChangeArrowheads="1"/>
          </p:cNvSpPr>
          <p:nvPr/>
        </p:nvSpPr>
        <p:spPr bwMode="auto">
          <a:xfrm>
            <a:off x="2209670" y="4127004"/>
            <a:ext cx="79937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b="1" dirty="0">
                <a:latin typeface="Times New Roman" panose="02020603050405020304" pitchFamily="18" charset="0"/>
                <a:cs typeface="Times New Roman" panose="02020603050405020304" pitchFamily="18" charset="0"/>
              </a:rPr>
              <a:t>18	32	12	2	38	33	16	5</a:t>
            </a:r>
          </a:p>
        </p:txBody>
      </p:sp>
      <p:sp>
        <p:nvSpPr>
          <p:cNvPr id="11" name="Rectangle 7">
            <a:extLst>
              <a:ext uri="{FF2B5EF4-FFF2-40B4-BE49-F238E27FC236}">
                <a16:creationId xmlns:a16="http://schemas.microsoft.com/office/drawing/2014/main" id="{77B50A45-10EA-4FF5-9DCD-D9ACFC3141C0}"/>
              </a:ext>
            </a:extLst>
          </p:cNvPr>
          <p:cNvSpPr>
            <a:spLocks noChangeArrowheads="1"/>
          </p:cNvSpPr>
          <p:nvPr/>
        </p:nvSpPr>
        <p:spPr bwMode="auto">
          <a:xfrm>
            <a:off x="1147382" y="4508004"/>
            <a:ext cx="90678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2000" b="1" dirty="0">
                <a:latin typeface="Times New Roman" panose="02020603050405020304" pitchFamily="18" charset="0"/>
                <a:cs typeface="Times New Roman" panose="02020603050405020304" pitchFamily="18" charset="0"/>
              </a:rPr>
              <a:t>Step 1) </a:t>
            </a:r>
            <a:r>
              <a:rPr lang="en-US" altLang="en-US" sz="2000" dirty="0">
                <a:latin typeface="Times New Roman" panose="02020603050405020304" pitchFamily="18" charset="0"/>
                <a:cs typeface="Times New Roman" panose="02020603050405020304" pitchFamily="18" charset="0"/>
              </a:rPr>
              <a:t>Look at </a:t>
            </a:r>
            <a:r>
              <a:rPr lang="en-US" altLang="en-US" sz="2000" b="1" dirty="0">
                <a:latin typeface="Times New Roman" panose="02020603050405020304" pitchFamily="18" charset="0"/>
                <a:cs typeface="Times New Roman" panose="02020603050405020304" pitchFamily="18" charset="0"/>
              </a:rPr>
              <a:t>18</a:t>
            </a:r>
            <a:r>
              <a:rPr lang="en-US" altLang="en-US" sz="2000" dirty="0">
                <a:latin typeface="Times New Roman" panose="02020603050405020304" pitchFamily="18" charset="0"/>
                <a:cs typeface="Times New Roman" panose="02020603050405020304" pitchFamily="18" charset="0"/>
              </a:rPr>
              <a:t>, </a:t>
            </a:r>
            <a:r>
              <a:rPr lang="en-US" altLang="en-US" sz="2000" b="1" dirty="0">
                <a:latin typeface="Times New Roman" panose="02020603050405020304" pitchFamily="18" charset="0"/>
                <a:cs typeface="Times New Roman" panose="02020603050405020304" pitchFamily="18" charset="0"/>
              </a:rPr>
              <a:t>12</a:t>
            </a:r>
            <a:r>
              <a:rPr lang="en-US" altLang="en-US" sz="2000" dirty="0">
                <a:latin typeface="Times New Roman" panose="02020603050405020304" pitchFamily="18" charset="0"/>
                <a:cs typeface="Times New Roman" panose="02020603050405020304" pitchFamily="18" charset="0"/>
              </a:rPr>
              <a:t>, </a:t>
            </a:r>
            <a:r>
              <a:rPr lang="en-US" altLang="en-US" sz="2000" b="1" dirty="0">
                <a:latin typeface="Times New Roman" panose="02020603050405020304" pitchFamily="18" charset="0"/>
                <a:cs typeface="Times New Roman" panose="02020603050405020304" pitchFamily="18" charset="0"/>
              </a:rPr>
              <a:t>38</a:t>
            </a:r>
            <a:r>
              <a:rPr lang="en-US" altLang="en-US" sz="2000" dirty="0">
                <a:latin typeface="Times New Roman" panose="02020603050405020304" pitchFamily="18" charset="0"/>
                <a:cs typeface="Times New Roman" panose="02020603050405020304" pitchFamily="18" charset="0"/>
              </a:rPr>
              <a:t>, </a:t>
            </a:r>
            <a:r>
              <a:rPr lang="en-US" altLang="en-US" sz="2000" b="1" dirty="0">
                <a:latin typeface="Times New Roman" panose="02020603050405020304" pitchFamily="18" charset="0"/>
                <a:cs typeface="Times New Roman" panose="02020603050405020304" pitchFamily="18" charset="0"/>
              </a:rPr>
              <a:t>16</a:t>
            </a:r>
            <a:r>
              <a:rPr lang="en-US" altLang="en-US" sz="2000" dirty="0">
                <a:latin typeface="Times New Roman" panose="02020603050405020304" pitchFamily="18" charset="0"/>
                <a:cs typeface="Times New Roman" panose="02020603050405020304" pitchFamily="18" charset="0"/>
              </a:rPr>
              <a:t> and sort them in their appropriate location:</a:t>
            </a:r>
          </a:p>
        </p:txBody>
      </p:sp>
      <p:sp>
        <p:nvSpPr>
          <p:cNvPr id="12" name="Rectangle 8">
            <a:extLst>
              <a:ext uri="{FF2B5EF4-FFF2-40B4-BE49-F238E27FC236}">
                <a16:creationId xmlns:a16="http://schemas.microsoft.com/office/drawing/2014/main" id="{993A1AE1-7F4D-4C39-8A97-7566AF3DA74D}"/>
              </a:ext>
            </a:extLst>
          </p:cNvPr>
          <p:cNvSpPr>
            <a:spLocks noChangeArrowheads="1"/>
          </p:cNvSpPr>
          <p:nvPr/>
        </p:nvSpPr>
        <p:spPr bwMode="auto">
          <a:xfrm>
            <a:off x="2204622" y="4965204"/>
            <a:ext cx="80693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2000" b="1" dirty="0">
                <a:latin typeface="Times New Roman" panose="02020603050405020304" pitchFamily="18" charset="0"/>
                <a:cs typeface="Times New Roman" panose="02020603050405020304" pitchFamily="18" charset="0"/>
              </a:rPr>
              <a:t>12	38	16	2	18	33	38	5</a:t>
            </a:r>
            <a:r>
              <a:rPr lang="en-US" altLang="en-US" sz="2000" dirty="0">
                <a:latin typeface="Times New Roman" panose="02020603050405020304" pitchFamily="18" charset="0"/>
                <a:cs typeface="Times New Roman" panose="02020603050405020304" pitchFamily="18" charset="0"/>
              </a:rPr>
              <a:t> </a:t>
            </a:r>
          </a:p>
        </p:txBody>
      </p:sp>
      <p:sp>
        <p:nvSpPr>
          <p:cNvPr id="13" name="Rectangle 9">
            <a:extLst>
              <a:ext uri="{FF2B5EF4-FFF2-40B4-BE49-F238E27FC236}">
                <a16:creationId xmlns:a16="http://schemas.microsoft.com/office/drawing/2014/main" id="{9F124DA8-4217-447C-871D-E4F894E8D4F7}"/>
              </a:ext>
            </a:extLst>
          </p:cNvPr>
          <p:cNvSpPr>
            <a:spLocks noChangeArrowheads="1"/>
          </p:cNvSpPr>
          <p:nvPr/>
        </p:nvSpPr>
        <p:spPr bwMode="auto">
          <a:xfrm>
            <a:off x="1167576" y="5346204"/>
            <a:ext cx="87652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2000" b="1" dirty="0">
                <a:latin typeface="Times New Roman" panose="02020603050405020304" pitchFamily="18" charset="0"/>
                <a:cs typeface="Times New Roman" panose="02020603050405020304" pitchFamily="18" charset="0"/>
              </a:rPr>
              <a:t>Step 2) </a:t>
            </a:r>
            <a:r>
              <a:rPr lang="en-US" altLang="en-US" sz="2000" dirty="0">
                <a:latin typeface="Times New Roman" panose="02020603050405020304" pitchFamily="18" charset="0"/>
                <a:cs typeface="Times New Roman" panose="02020603050405020304" pitchFamily="18" charset="0"/>
              </a:rPr>
              <a:t>Look at </a:t>
            </a:r>
            <a:r>
              <a:rPr lang="en-US" altLang="en-US" sz="2000" b="1" dirty="0">
                <a:latin typeface="Times New Roman" panose="02020603050405020304" pitchFamily="18" charset="0"/>
                <a:cs typeface="Times New Roman" panose="02020603050405020304" pitchFamily="18" charset="0"/>
              </a:rPr>
              <a:t>32</a:t>
            </a:r>
            <a:r>
              <a:rPr lang="en-US" altLang="en-US" sz="2000" dirty="0">
                <a:latin typeface="Times New Roman" panose="02020603050405020304" pitchFamily="18" charset="0"/>
                <a:cs typeface="Times New Roman" panose="02020603050405020304" pitchFamily="18" charset="0"/>
              </a:rPr>
              <a:t>, </a:t>
            </a:r>
            <a:r>
              <a:rPr lang="en-US" altLang="en-US" sz="2000" b="1"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 </a:t>
            </a:r>
            <a:r>
              <a:rPr lang="en-US" altLang="en-US" sz="2000" b="1" dirty="0">
                <a:latin typeface="Times New Roman" panose="02020603050405020304" pitchFamily="18" charset="0"/>
                <a:cs typeface="Times New Roman" panose="02020603050405020304" pitchFamily="18" charset="0"/>
              </a:rPr>
              <a:t>33</a:t>
            </a:r>
            <a:r>
              <a:rPr lang="en-US" altLang="en-US" sz="2000" dirty="0">
                <a:latin typeface="Times New Roman" panose="02020603050405020304" pitchFamily="18" charset="0"/>
                <a:cs typeface="Times New Roman" panose="02020603050405020304" pitchFamily="18" charset="0"/>
              </a:rPr>
              <a:t>, </a:t>
            </a:r>
            <a:r>
              <a:rPr lang="en-US" altLang="en-US" sz="2000" b="1" dirty="0">
                <a:latin typeface="Times New Roman" panose="02020603050405020304" pitchFamily="18" charset="0"/>
                <a:cs typeface="Times New Roman" panose="02020603050405020304" pitchFamily="18" charset="0"/>
              </a:rPr>
              <a:t>5</a:t>
            </a:r>
            <a:r>
              <a:rPr lang="en-US" altLang="en-US" sz="2000" dirty="0">
                <a:latin typeface="Times New Roman" panose="02020603050405020304" pitchFamily="18" charset="0"/>
                <a:cs typeface="Times New Roman" panose="02020603050405020304" pitchFamily="18" charset="0"/>
              </a:rPr>
              <a:t> and sort them in their appropriate location:</a:t>
            </a:r>
          </a:p>
        </p:txBody>
      </p:sp>
      <p:sp>
        <p:nvSpPr>
          <p:cNvPr id="14" name="Rectangle 10">
            <a:extLst>
              <a:ext uri="{FF2B5EF4-FFF2-40B4-BE49-F238E27FC236}">
                <a16:creationId xmlns:a16="http://schemas.microsoft.com/office/drawing/2014/main" id="{157A85DB-C03E-47B5-B629-A30CEB8F82DC}"/>
              </a:ext>
            </a:extLst>
          </p:cNvPr>
          <p:cNvSpPr>
            <a:spLocks noChangeArrowheads="1"/>
          </p:cNvSpPr>
          <p:nvPr/>
        </p:nvSpPr>
        <p:spPr bwMode="auto">
          <a:xfrm>
            <a:off x="2194525" y="5727204"/>
            <a:ext cx="82206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2000" b="1" dirty="0">
                <a:latin typeface="Times New Roman" panose="02020603050405020304" pitchFamily="18" charset="0"/>
                <a:cs typeface="Times New Roman" panose="02020603050405020304" pitchFamily="18" charset="0"/>
              </a:rPr>
              <a:t>12	2	16	5	18	32	38	33</a:t>
            </a:r>
            <a:r>
              <a:rPr lang="en-US" altLang="en-US"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86732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 calcmode="lin" valueType="num">
                                      <p:cBhvr additive="base">
                                        <p:cTn id="11"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 calcmode="lin" valueType="num">
                                      <p:cBhvr additive="base">
                                        <p:cTn id="1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P spid="9" grpId="0"/>
      <p:bldP spid="10" grpId="0"/>
      <p:bldP spid="11" grpId="0"/>
      <p:bldP spid="12" grpId="0"/>
      <p:bldP spid="13"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22</a:t>
            </a:fld>
            <a:endParaRPr lang="en-IN" dirty="0"/>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
        <p:nvSpPr>
          <p:cNvPr id="13" name="Rectangle 3">
            <a:extLst>
              <a:ext uri="{FF2B5EF4-FFF2-40B4-BE49-F238E27FC236}">
                <a16:creationId xmlns:a16="http://schemas.microsoft.com/office/drawing/2014/main" id="{D41045FA-BB6E-4175-9514-0A50AB3CF760}"/>
              </a:ext>
            </a:extLst>
          </p:cNvPr>
          <p:cNvSpPr txBox="1">
            <a:spLocks noChangeArrowheads="1"/>
          </p:cNvSpPr>
          <p:nvPr/>
        </p:nvSpPr>
        <p:spPr>
          <a:xfrm>
            <a:off x="880242" y="1886607"/>
            <a:ext cx="9144000" cy="5562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000" smtClean="0">
                <a:latin typeface="Times New Roman" panose="02020603050405020304" pitchFamily="18" charset="0"/>
                <a:cs typeface="Times New Roman" panose="02020603050405020304" pitchFamily="18" charset="0"/>
              </a:rPr>
              <a:t>Sort: 18   32   12   5   38   33   16   2</a:t>
            </a:r>
            <a:endParaRPr lang="en-US" altLang="en-US" sz="2000" dirty="0">
              <a:latin typeface="Times New Roman" panose="02020603050405020304" pitchFamily="18" charset="0"/>
              <a:cs typeface="Times New Roman" panose="02020603050405020304" pitchFamily="18" charset="0"/>
            </a:endParaRPr>
          </a:p>
        </p:txBody>
      </p:sp>
      <p:sp>
        <p:nvSpPr>
          <p:cNvPr id="14" name="Rectangle 4">
            <a:extLst>
              <a:ext uri="{FF2B5EF4-FFF2-40B4-BE49-F238E27FC236}">
                <a16:creationId xmlns:a16="http://schemas.microsoft.com/office/drawing/2014/main" id="{4CFB0B2C-5D9F-4697-84EF-DC8F43B11971}"/>
              </a:ext>
            </a:extLst>
          </p:cNvPr>
          <p:cNvSpPr>
            <a:spLocks noChangeArrowheads="1"/>
          </p:cNvSpPr>
          <p:nvPr/>
        </p:nvSpPr>
        <p:spPr bwMode="auto">
          <a:xfrm>
            <a:off x="1255495" y="2497209"/>
            <a:ext cx="30283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2000" b="1" dirty="0">
                <a:latin typeface="Times New Roman" panose="02020603050405020304" pitchFamily="18" charset="0"/>
                <a:cs typeface="Times New Roman" panose="02020603050405020304" pitchFamily="18" charset="0"/>
              </a:rPr>
              <a:t>* floor(2/2) </a:t>
            </a:r>
            <a:r>
              <a:rPr lang="en-US" altLang="en-US" sz="2000" b="1" dirty="0">
                <a:latin typeface="Times New Roman" panose="02020603050405020304" pitchFamily="18" charset="0"/>
                <a:cs typeface="Times New Roman" panose="02020603050405020304" pitchFamily="18" charset="0"/>
                <a:sym typeface="Wingdings" panose="05000000000000000000" pitchFamily="2" charset="2"/>
              </a:rPr>
              <a:t></a:t>
            </a:r>
            <a:r>
              <a:rPr lang="en-US" altLang="en-US" sz="2000" b="1" dirty="0">
                <a:latin typeface="Times New Roman" panose="02020603050405020304" pitchFamily="18" charset="0"/>
                <a:cs typeface="Times New Roman" panose="02020603050405020304" pitchFamily="18" charset="0"/>
              </a:rPr>
              <a:t> floor(1) = 1</a:t>
            </a:r>
          </a:p>
        </p:txBody>
      </p:sp>
      <p:sp>
        <p:nvSpPr>
          <p:cNvPr id="15" name="Rectangle 5">
            <a:extLst>
              <a:ext uri="{FF2B5EF4-FFF2-40B4-BE49-F238E27FC236}">
                <a16:creationId xmlns:a16="http://schemas.microsoft.com/office/drawing/2014/main" id="{2E541E1E-0472-4AAA-A036-202EC2A43334}"/>
              </a:ext>
            </a:extLst>
          </p:cNvPr>
          <p:cNvSpPr>
            <a:spLocks noChangeArrowheads="1"/>
          </p:cNvSpPr>
          <p:nvPr/>
        </p:nvSpPr>
        <p:spPr bwMode="auto">
          <a:xfrm>
            <a:off x="1255495" y="3134278"/>
            <a:ext cx="16307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2000" b="1" dirty="0">
                <a:latin typeface="Times New Roman" panose="02020603050405020304" pitchFamily="18" charset="0"/>
                <a:cs typeface="Times New Roman" panose="02020603050405020304" pitchFamily="18" charset="0"/>
              </a:rPr>
              <a:t>increment 1:</a:t>
            </a:r>
            <a:r>
              <a:rPr lang="en-US" altLang="en-US" sz="2000" dirty="0">
                <a:latin typeface="Times New Roman" panose="02020603050405020304" pitchFamily="18" charset="0"/>
                <a:cs typeface="Times New Roman" panose="02020603050405020304" pitchFamily="18" charset="0"/>
              </a:rPr>
              <a:t> </a:t>
            </a:r>
          </a:p>
        </p:txBody>
      </p:sp>
      <p:sp>
        <p:nvSpPr>
          <p:cNvPr id="16" name="Rectangle 6">
            <a:extLst>
              <a:ext uri="{FF2B5EF4-FFF2-40B4-BE49-F238E27FC236}">
                <a16:creationId xmlns:a16="http://schemas.microsoft.com/office/drawing/2014/main" id="{8D89F094-3B4A-4869-B992-A878A38C9ACE}"/>
              </a:ext>
            </a:extLst>
          </p:cNvPr>
          <p:cNvSpPr>
            <a:spLocks noChangeArrowheads="1"/>
          </p:cNvSpPr>
          <p:nvPr/>
        </p:nvSpPr>
        <p:spPr bwMode="auto">
          <a:xfrm>
            <a:off x="2886262" y="3138935"/>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b="1" dirty="0"/>
              <a:t>1</a:t>
            </a:r>
          </a:p>
        </p:txBody>
      </p:sp>
      <p:sp>
        <p:nvSpPr>
          <p:cNvPr id="17" name="Rectangle 7">
            <a:extLst>
              <a:ext uri="{FF2B5EF4-FFF2-40B4-BE49-F238E27FC236}">
                <a16:creationId xmlns:a16="http://schemas.microsoft.com/office/drawing/2014/main" id="{710FDDE1-8D7A-4363-9BB5-1C8D8559F72D}"/>
              </a:ext>
            </a:extLst>
          </p:cNvPr>
          <p:cNvSpPr>
            <a:spLocks noChangeArrowheads="1"/>
          </p:cNvSpPr>
          <p:nvPr/>
        </p:nvSpPr>
        <p:spPr bwMode="auto">
          <a:xfrm>
            <a:off x="2554018" y="3595404"/>
            <a:ext cx="69685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2000" b="1" dirty="0">
                <a:latin typeface="Times New Roman" panose="02020603050405020304" pitchFamily="18" charset="0"/>
                <a:cs typeface="Times New Roman" panose="02020603050405020304" pitchFamily="18" charset="0"/>
              </a:rPr>
              <a:t>12	2	16	5	18	32	38	33</a:t>
            </a:r>
            <a:r>
              <a:rPr lang="en-US" altLang="en-US" sz="2000" dirty="0">
                <a:latin typeface="Times New Roman" panose="02020603050405020304" pitchFamily="18" charset="0"/>
                <a:cs typeface="Times New Roman" panose="02020603050405020304" pitchFamily="18" charset="0"/>
              </a:rPr>
              <a:t> </a:t>
            </a:r>
          </a:p>
        </p:txBody>
      </p:sp>
      <p:sp>
        <p:nvSpPr>
          <p:cNvPr id="18" name="Rectangle 8">
            <a:extLst>
              <a:ext uri="{FF2B5EF4-FFF2-40B4-BE49-F238E27FC236}">
                <a16:creationId xmlns:a16="http://schemas.microsoft.com/office/drawing/2014/main" id="{E4714FA4-C1B9-4E86-8113-49158BAFB7C8}"/>
              </a:ext>
            </a:extLst>
          </p:cNvPr>
          <p:cNvSpPr>
            <a:spLocks noChangeArrowheads="1"/>
          </p:cNvSpPr>
          <p:nvPr/>
        </p:nvSpPr>
        <p:spPr bwMode="auto">
          <a:xfrm>
            <a:off x="2603632" y="4178387"/>
            <a:ext cx="6902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b="1"/>
              <a:t>2	5	12	16	18	32	33	38</a:t>
            </a:r>
            <a:r>
              <a:rPr lang="en-US" altLang="en-US"/>
              <a:t> </a:t>
            </a:r>
          </a:p>
        </p:txBody>
      </p:sp>
      <p:sp>
        <p:nvSpPr>
          <p:cNvPr id="19" name="Text Box 9">
            <a:extLst>
              <a:ext uri="{FF2B5EF4-FFF2-40B4-BE49-F238E27FC236}">
                <a16:creationId xmlns:a16="http://schemas.microsoft.com/office/drawing/2014/main" id="{B5C65AC5-EB06-4DB3-BA66-634F20D84159}"/>
              </a:ext>
            </a:extLst>
          </p:cNvPr>
          <p:cNvSpPr txBox="1">
            <a:spLocks noChangeArrowheads="1"/>
          </p:cNvSpPr>
          <p:nvPr/>
        </p:nvSpPr>
        <p:spPr bwMode="auto">
          <a:xfrm>
            <a:off x="1255495" y="4930121"/>
            <a:ext cx="6814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2000" dirty="0">
                <a:latin typeface="Times New Roman" panose="02020603050405020304" pitchFamily="18" charset="0"/>
                <a:cs typeface="Times New Roman" panose="02020603050405020304" pitchFamily="18" charset="0"/>
              </a:rPr>
              <a:t>The last increment or phase of Shell sort is basically an Insertion </a:t>
            </a:r>
          </a:p>
          <a:p>
            <a:pPr algn="l"/>
            <a:r>
              <a:rPr lang="en-US" altLang="en-US" sz="2000" dirty="0">
                <a:latin typeface="Times New Roman" panose="02020603050405020304" pitchFamily="18" charset="0"/>
                <a:cs typeface="Times New Roman" panose="02020603050405020304" pitchFamily="18" charset="0"/>
              </a:rPr>
              <a:t>Sort algorithm.</a:t>
            </a:r>
          </a:p>
        </p:txBody>
      </p:sp>
    </p:spTree>
    <p:extLst>
      <p:ext uri="{BB962C8B-B14F-4D97-AF65-F5344CB8AC3E}">
        <p14:creationId xmlns:p14="http://schemas.microsoft.com/office/powerpoint/2010/main" val="147226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23</a:t>
            </a:fld>
            <a:endParaRPr lang="en-IN" dirty="0"/>
          </a:p>
        </p:txBody>
      </p:sp>
      <p:sp>
        <p:nvSpPr>
          <p:cNvPr id="6" name="Rectangle 5"/>
          <p:cNvSpPr/>
          <p:nvPr/>
        </p:nvSpPr>
        <p:spPr>
          <a:xfrm>
            <a:off x="207034" y="1121184"/>
            <a:ext cx="11383951" cy="4062651"/>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Quick Sort </a:t>
            </a:r>
          </a:p>
          <a:p>
            <a:pPr marL="360000" lvl="4"/>
            <a:endParaRPr lang="en-US" sz="2400" b="1" dirty="0" smtClean="0">
              <a:latin typeface="Times New Roman" panose="02020603050405020304" pitchFamily="18" charset="0"/>
              <a:cs typeface="Times New Roman" panose="02020603050405020304" pitchFamily="18" charset="0"/>
            </a:endParaRPr>
          </a:p>
          <a:p>
            <a:pPr marL="1062900" lvl="6"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Given (R0, R1, ... , Rn-1), pick up a pivot key Ki,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if Ki is placed in position s(</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then︰</a:t>
            </a:r>
          </a:p>
          <a:p>
            <a:pPr marL="1177200" lvl="7">
              <a:lnSpc>
                <a:spcPct val="150000"/>
              </a:lnSpc>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Kj≦Ks</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for j&lt;s(</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a:t>
            </a:r>
          </a:p>
          <a:p>
            <a:pPr marL="1177200" lvl="7">
              <a:lnSpc>
                <a:spcPct val="150000"/>
              </a:lnSpc>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Kj≧Ks</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for j&gt;s(</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a:t>
            </a:r>
          </a:p>
          <a:p>
            <a:pPr marL="720000" lvl="6">
              <a:lnSpc>
                <a:spcPct val="150000"/>
              </a:lnSpc>
            </a:pPr>
            <a:endParaRPr lang="en-US" sz="2000" dirty="0">
              <a:latin typeface="Times New Roman" panose="02020603050405020304" pitchFamily="18" charset="0"/>
              <a:cs typeface="Times New Roman" panose="02020603050405020304" pitchFamily="18" charset="0"/>
            </a:endParaRPr>
          </a:p>
          <a:p>
            <a:pPr marL="1062900" lvl="6"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R0, …, RS(</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)-1, RS(</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RS(</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)+1, …, RS(n-1)</a:t>
            </a:r>
          </a:p>
          <a:p>
            <a:pPr marL="720000" lvl="6">
              <a:lnSpc>
                <a:spcPct val="150000"/>
              </a:lnSpc>
            </a:pPr>
            <a:endParaRPr lang="en-US" sz="2000" dirty="0">
              <a:latin typeface="Times New Roman" panose="02020603050405020304" pitchFamily="18" charset="0"/>
              <a:cs typeface="Times New Roman" panose="02020603050405020304" pitchFamily="18" charset="0"/>
            </a:endParaRP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12584536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24</a:t>
            </a:fld>
            <a:endParaRPr lang="en-IN" dirty="0"/>
          </a:p>
        </p:txBody>
      </p:sp>
      <p:sp>
        <p:nvSpPr>
          <p:cNvPr id="6" name="Rectangle 5"/>
          <p:cNvSpPr/>
          <p:nvPr/>
        </p:nvSpPr>
        <p:spPr>
          <a:xfrm>
            <a:off x="207034" y="1121184"/>
            <a:ext cx="11383951" cy="1754326"/>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Quick Sort Example</a:t>
            </a:r>
          </a:p>
          <a:p>
            <a:pPr marL="360000" lvl="4"/>
            <a:endParaRPr lang="en-US" sz="2400" b="1" dirty="0" smtClean="0">
              <a:latin typeface="Times New Roman" panose="02020603050405020304" pitchFamily="18" charset="0"/>
              <a:cs typeface="Times New Roman" panose="02020603050405020304" pitchFamily="18" charset="0"/>
            </a:endParaRPr>
          </a:p>
          <a:p>
            <a:pPr marL="1062900" lvl="6"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Given 10 records with keys (26, 5, 37, 1, 61, 11, 59, 15, 48, 19)</a:t>
            </a:r>
          </a:p>
          <a:p>
            <a:pPr marL="720000" lvl="6">
              <a:lnSpc>
                <a:spcPct val="150000"/>
              </a:lnSpc>
            </a:pPr>
            <a:endParaRPr lang="en-US" sz="2000" dirty="0">
              <a:latin typeface="Times New Roman" panose="02020603050405020304" pitchFamily="18" charset="0"/>
              <a:cs typeface="Times New Roman" panose="02020603050405020304" pitchFamily="18" charset="0"/>
            </a:endParaRP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pic>
        <p:nvPicPr>
          <p:cNvPr id="7" name="Picture 4">
            <a:extLst>
              <a:ext uri="{FF2B5EF4-FFF2-40B4-BE49-F238E27FC236}">
                <a16:creationId xmlns:a16="http://schemas.microsoft.com/office/drawing/2014/main" id="{7ABDB799-4684-4429-8D60-2386A7B73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637" y="2653779"/>
            <a:ext cx="10452538" cy="3640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pic>
    </p:spTree>
    <p:extLst>
      <p:ext uri="{BB962C8B-B14F-4D97-AF65-F5344CB8AC3E}">
        <p14:creationId xmlns:p14="http://schemas.microsoft.com/office/powerpoint/2010/main" val="8021830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25</a:t>
            </a:fld>
            <a:endParaRPr lang="en-IN" dirty="0"/>
          </a:p>
        </p:txBody>
      </p:sp>
      <p:sp>
        <p:nvSpPr>
          <p:cNvPr id="6" name="Rectangle 5"/>
          <p:cNvSpPr/>
          <p:nvPr/>
        </p:nvSpPr>
        <p:spPr>
          <a:xfrm>
            <a:off x="207034" y="1121184"/>
            <a:ext cx="11383951" cy="5539978"/>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Quick Sort </a:t>
            </a:r>
          </a:p>
          <a:p>
            <a:pPr marL="360000" lvl="4"/>
            <a:endParaRPr lang="en-US" sz="2400" b="1" dirty="0" smtClean="0">
              <a:latin typeface="Times New Roman" panose="02020603050405020304" pitchFamily="18" charset="0"/>
              <a:cs typeface="Times New Roman" panose="02020603050405020304" pitchFamily="18" charset="0"/>
            </a:endParaRPr>
          </a:p>
          <a:p>
            <a:pPr marL="720000" lvl="6"/>
            <a:r>
              <a:rPr lang="en-US" dirty="0">
                <a:latin typeface="Times New Roman" panose="02020603050405020304" pitchFamily="18" charset="0"/>
                <a:cs typeface="Times New Roman" panose="02020603050405020304" pitchFamily="18" charset="0"/>
              </a:rPr>
              <a:t>void quicksort(element list[], </a:t>
            </a: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left, </a:t>
            </a: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right)</a:t>
            </a:r>
          </a:p>
          <a:p>
            <a:pPr marL="720000" lvl="6"/>
            <a:r>
              <a:rPr lang="en-US" dirty="0">
                <a:latin typeface="Times New Roman" panose="02020603050405020304" pitchFamily="18" charset="0"/>
                <a:cs typeface="Times New Roman" panose="02020603050405020304" pitchFamily="18" charset="0"/>
              </a:rPr>
              <a:t>{</a:t>
            </a:r>
          </a:p>
          <a:p>
            <a:pPr marL="720000" lvl="6"/>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pivot,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j;</a:t>
            </a:r>
          </a:p>
          <a:p>
            <a:pPr marL="720000" lvl="6"/>
            <a:r>
              <a:rPr lang="en-US" dirty="0">
                <a:latin typeface="Times New Roman" panose="02020603050405020304" pitchFamily="18" charset="0"/>
                <a:cs typeface="Times New Roman" panose="02020603050405020304" pitchFamily="18" charset="0"/>
              </a:rPr>
              <a:t>    element temp;</a:t>
            </a:r>
          </a:p>
          <a:p>
            <a:pPr marL="720000" lvl="6"/>
            <a:r>
              <a:rPr lang="en-US" dirty="0">
                <a:latin typeface="Times New Roman" panose="02020603050405020304" pitchFamily="18" charset="0"/>
                <a:cs typeface="Times New Roman" panose="02020603050405020304" pitchFamily="18" charset="0"/>
              </a:rPr>
              <a:t>    if (left &lt; right) {</a:t>
            </a:r>
          </a:p>
          <a:p>
            <a:pPr marL="720000" lvl="6"/>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 left;   j = right+1;</a:t>
            </a:r>
          </a:p>
          <a:p>
            <a:pPr marL="720000" lvl="6"/>
            <a:r>
              <a:rPr lang="en-US" dirty="0">
                <a:latin typeface="Times New Roman" panose="02020603050405020304" pitchFamily="18" charset="0"/>
                <a:cs typeface="Times New Roman" panose="02020603050405020304" pitchFamily="18" charset="0"/>
              </a:rPr>
              <a:t>        pivot = list[left].key;</a:t>
            </a:r>
          </a:p>
          <a:p>
            <a:pPr marL="720000" lvl="6"/>
            <a:r>
              <a:rPr lang="en-US" dirty="0">
                <a:latin typeface="Times New Roman" panose="02020603050405020304" pitchFamily="18" charset="0"/>
                <a:cs typeface="Times New Roman" panose="02020603050405020304" pitchFamily="18" charset="0"/>
              </a:rPr>
              <a:t>        do {</a:t>
            </a:r>
          </a:p>
          <a:p>
            <a:pPr marL="720000" lvl="6"/>
            <a:r>
              <a:rPr lang="en-US" dirty="0">
                <a:latin typeface="Times New Roman" panose="02020603050405020304" pitchFamily="18" charset="0"/>
                <a:cs typeface="Times New Roman" panose="02020603050405020304" pitchFamily="18" charset="0"/>
              </a:rPr>
              <a:t>            do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while (list[</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].key &lt; pivot);</a:t>
            </a:r>
          </a:p>
          <a:p>
            <a:pPr marL="720000" lvl="6"/>
            <a:r>
              <a:rPr lang="en-US" dirty="0">
                <a:latin typeface="Times New Roman" panose="02020603050405020304" pitchFamily="18" charset="0"/>
                <a:cs typeface="Times New Roman" panose="02020603050405020304" pitchFamily="18" charset="0"/>
              </a:rPr>
              <a:t>            do j--;    while (list[j].key &gt; pivot);</a:t>
            </a:r>
          </a:p>
          <a:p>
            <a:pPr marL="720000" lvl="6"/>
            <a:r>
              <a:rPr lang="en-US" dirty="0">
                <a:latin typeface="Times New Roman" panose="02020603050405020304" pitchFamily="18" charset="0"/>
                <a:cs typeface="Times New Roman" panose="02020603050405020304" pitchFamily="18" charset="0"/>
              </a:rPr>
              <a:t>            if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&lt; j)   SWAP(list[</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list[j], temp);</a:t>
            </a:r>
          </a:p>
          <a:p>
            <a:pPr marL="720000" lvl="6"/>
            <a:r>
              <a:rPr lang="en-US" dirty="0">
                <a:latin typeface="Times New Roman" panose="02020603050405020304" pitchFamily="18" charset="0"/>
                <a:cs typeface="Times New Roman" panose="02020603050405020304" pitchFamily="18" charset="0"/>
              </a:rPr>
              <a:t>        } while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&lt; j);</a:t>
            </a:r>
          </a:p>
          <a:p>
            <a:pPr marL="720000" lvl="6"/>
            <a:r>
              <a:rPr lang="en-US" dirty="0">
                <a:latin typeface="Times New Roman" panose="02020603050405020304" pitchFamily="18" charset="0"/>
                <a:cs typeface="Times New Roman" panose="02020603050405020304" pitchFamily="18" charset="0"/>
              </a:rPr>
              <a:t>        SWAP(list[left], list[j], temp);</a:t>
            </a:r>
          </a:p>
          <a:p>
            <a:pPr marL="720000" lvl="6"/>
            <a:r>
              <a:rPr lang="en-US" dirty="0">
                <a:latin typeface="Times New Roman" panose="02020603050405020304" pitchFamily="18" charset="0"/>
                <a:cs typeface="Times New Roman" panose="02020603050405020304" pitchFamily="18" charset="0"/>
              </a:rPr>
              <a:t>        quicksort(list, left, j-1);</a:t>
            </a:r>
          </a:p>
          <a:p>
            <a:pPr marL="720000" lvl="6"/>
            <a:r>
              <a:rPr lang="en-US" dirty="0">
                <a:latin typeface="Times New Roman" panose="02020603050405020304" pitchFamily="18" charset="0"/>
                <a:cs typeface="Times New Roman" panose="02020603050405020304" pitchFamily="18" charset="0"/>
              </a:rPr>
              <a:t>        quicksort(list, j+1, right);</a:t>
            </a:r>
          </a:p>
          <a:p>
            <a:pPr marL="720000" lvl="6"/>
            <a:r>
              <a:rPr lang="en-US" dirty="0">
                <a:latin typeface="Times New Roman" panose="02020603050405020304" pitchFamily="18" charset="0"/>
                <a:cs typeface="Times New Roman" panose="02020603050405020304" pitchFamily="18" charset="0"/>
              </a:rPr>
              <a:t>    }</a:t>
            </a:r>
          </a:p>
          <a:p>
            <a:pPr marL="720000" lvl="6"/>
            <a:r>
              <a:rPr lang="en-US" dirty="0">
                <a:latin typeface="Times New Roman" panose="02020603050405020304" pitchFamily="18" charset="0"/>
                <a:cs typeface="Times New Roman" panose="02020603050405020304" pitchFamily="18" charset="0"/>
              </a:rPr>
              <a:t>}</a:t>
            </a: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25165677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26</a:t>
            </a:fld>
            <a:endParaRPr lang="en-IN" dirty="0"/>
          </a:p>
        </p:txBody>
      </p:sp>
      <p:sp>
        <p:nvSpPr>
          <p:cNvPr id="6" name="Rectangle 5"/>
          <p:cNvSpPr/>
          <p:nvPr/>
        </p:nvSpPr>
        <p:spPr>
          <a:xfrm>
            <a:off x="96673" y="1121184"/>
            <a:ext cx="11816467" cy="3600986"/>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Analysis for Quick Sort </a:t>
            </a:r>
          </a:p>
          <a:p>
            <a:pPr marL="360000" lvl="4"/>
            <a:endParaRPr lang="en-US" sz="2400" b="1" dirty="0" smtClean="0">
              <a:latin typeface="Times New Roman" panose="02020603050405020304" pitchFamily="18" charset="0"/>
              <a:cs typeface="Times New Roman" panose="02020603050405020304" pitchFamily="18" charset="0"/>
            </a:endParaRPr>
          </a:p>
          <a:p>
            <a:pPr marL="1062900" lvl="6"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Assume that each time a record is positioned, the list is divided into the rough same size of two parts.</a:t>
            </a:r>
          </a:p>
          <a:p>
            <a:pPr marL="720000" lvl="6"/>
            <a:endParaRPr lang="en-US" sz="2000" dirty="0">
              <a:latin typeface="Times New Roman" panose="02020603050405020304" pitchFamily="18" charset="0"/>
              <a:cs typeface="Times New Roman" panose="02020603050405020304" pitchFamily="18" charset="0"/>
            </a:endParaRPr>
          </a:p>
          <a:p>
            <a:pPr marL="1062900" lvl="6"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Position a list with n element needs O(n)</a:t>
            </a:r>
          </a:p>
          <a:p>
            <a:pPr marL="720000" lvl="6"/>
            <a:endParaRPr lang="en-US" sz="2000" dirty="0">
              <a:latin typeface="Times New Roman" panose="02020603050405020304" pitchFamily="18" charset="0"/>
              <a:cs typeface="Times New Roman" panose="02020603050405020304" pitchFamily="18" charset="0"/>
            </a:endParaRPr>
          </a:p>
          <a:p>
            <a:pPr marL="1062900" lvl="6"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T(n) is the time taken to sort n elements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T(n)&lt;=cn+2T(n/2) for some c</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&lt;=cn+2(</a:t>
            </a:r>
            <a:r>
              <a:rPr lang="en-US" sz="2000" dirty="0" err="1">
                <a:latin typeface="Times New Roman" panose="02020603050405020304" pitchFamily="18" charset="0"/>
                <a:cs typeface="Times New Roman" panose="02020603050405020304" pitchFamily="18" charset="0"/>
              </a:rPr>
              <a:t>cn</a:t>
            </a:r>
            <a:r>
              <a:rPr lang="en-US" sz="2000" dirty="0">
                <a:latin typeface="Times New Roman" panose="02020603050405020304" pitchFamily="18" charset="0"/>
                <a:cs typeface="Times New Roman" panose="02020603050405020304" pitchFamily="18" charset="0"/>
              </a:rPr>
              <a:t>/2+2T(n/4))</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&lt;=</a:t>
            </a:r>
            <a:r>
              <a:rPr lang="en-US" sz="2000" dirty="0" err="1">
                <a:latin typeface="Times New Roman" panose="02020603050405020304" pitchFamily="18" charset="0"/>
                <a:cs typeface="Times New Roman" panose="02020603050405020304" pitchFamily="18" charset="0"/>
              </a:rPr>
              <a:t>cnlog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n+nT</a:t>
            </a:r>
            <a:r>
              <a:rPr lang="en-US" sz="2000" dirty="0">
                <a:latin typeface="Times New Roman" panose="02020603050405020304" pitchFamily="18" charset="0"/>
                <a:cs typeface="Times New Roman" panose="02020603050405020304" pitchFamily="18" charset="0"/>
              </a:rPr>
              <a:t>(1)=O(</a:t>
            </a:r>
            <a:r>
              <a:rPr lang="en-US" sz="2000" dirty="0" err="1">
                <a:latin typeface="Times New Roman" panose="02020603050405020304" pitchFamily="18" charset="0"/>
                <a:cs typeface="Times New Roman" panose="02020603050405020304" pitchFamily="18" charset="0"/>
              </a:rPr>
              <a:t>nlog</a:t>
            </a:r>
            <a:r>
              <a:rPr lang="en-US" sz="2000" dirty="0">
                <a:latin typeface="Times New Roman" panose="02020603050405020304" pitchFamily="18" charset="0"/>
                <a:cs typeface="Times New Roman" panose="02020603050405020304" pitchFamily="18" charset="0"/>
              </a:rPr>
              <a:t> n)</a:t>
            </a: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3225268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27</a:t>
            </a:fld>
            <a:endParaRPr lang="en-IN" dirty="0"/>
          </a:p>
        </p:txBody>
      </p:sp>
      <p:sp>
        <p:nvSpPr>
          <p:cNvPr id="6" name="Rectangle 5"/>
          <p:cNvSpPr/>
          <p:nvPr/>
        </p:nvSpPr>
        <p:spPr>
          <a:xfrm>
            <a:off x="96673" y="1121184"/>
            <a:ext cx="11816467" cy="4822923"/>
          </a:xfrm>
          <a:prstGeom prst="rect">
            <a:avLst/>
          </a:prstGeom>
        </p:spPr>
        <p:txBody>
          <a:bodyPr wrap="square">
            <a:spAutoFit/>
          </a:bodyPr>
          <a:lstStyle/>
          <a:p>
            <a:pPr marL="360000" lvl="4"/>
            <a:endParaRPr lang="en-US" sz="2400" b="1" dirty="0" smtClean="0">
              <a:latin typeface="Times New Roman" panose="02020603050405020304" pitchFamily="18" charset="0"/>
              <a:cs typeface="Times New Roman" panose="02020603050405020304" pitchFamily="18" charset="0"/>
            </a:endParaRPr>
          </a:p>
          <a:p>
            <a:pPr marL="1062900" lvl="6" indent="-342900">
              <a:lnSpc>
                <a:spcPct val="13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Time complexity:</a:t>
            </a:r>
          </a:p>
          <a:p>
            <a:pPr marL="1520100" lvl="7" indent="-342900">
              <a:lnSpc>
                <a:spcPct val="13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Worst case: O(n2)</a:t>
            </a:r>
          </a:p>
          <a:p>
            <a:pPr marL="1520100" lvl="7" indent="-342900">
              <a:lnSpc>
                <a:spcPct val="13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Best case: O(</a:t>
            </a:r>
            <a:r>
              <a:rPr lang="en-US" sz="2000" dirty="0" err="1">
                <a:latin typeface="Times New Roman" panose="02020603050405020304" pitchFamily="18" charset="0"/>
                <a:cs typeface="Times New Roman" panose="02020603050405020304" pitchFamily="18" charset="0"/>
              </a:rPr>
              <a:t>nlogn</a:t>
            </a:r>
            <a:r>
              <a:rPr lang="en-US" sz="2000" dirty="0">
                <a:latin typeface="Times New Roman" panose="02020603050405020304" pitchFamily="18" charset="0"/>
                <a:cs typeface="Times New Roman" panose="02020603050405020304" pitchFamily="18" charset="0"/>
              </a:rPr>
              <a:t>)</a:t>
            </a:r>
          </a:p>
          <a:p>
            <a:pPr marL="1520100" lvl="7" indent="-342900">
              <a:lnSpc>
                <a:spcPct val="13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Average case: O(</a:t>
            </a:r>
            <a:r>
              <a:rPr lang="en-US" sz="2000" dirty="0" err="1">
                <a:latin typeface="Times New Roman" panose="02020603050405020304" pitchFamily="18" charset="0"/>
                <a:cs typeface="Times New Roman" panose="02020603050405020304" pitchFamily="18" charset="0"/>
              </a:rPr>
              <a:t>nlogn</a:t>
            </a:r>
            <a:r>
              <a:rPr lang="en-US" sz="2000" dirty="0">
                <a:latin typeface="Times New Roman" panose="02020603050405020304" pitchFamily="18" charset="0"/>
                <a:cs typeface="Times New Roman" panose="02020603050405020304" pitchFamily="18" charset="0"/>
              </a:rPr>
              <a:t>)</a:t>
            </a:r>
          </a:p>
          <a:p>
            <a:pPr marL="1520100" lvl="7" indent="-342900">
              <a:lnSpc>
                <a:spcPct val="13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1062900" lvl="6" indent="-342900">
              <a:lnSpc>
                <a:spcPct val="13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Space complexity</a:t>
            </a:r>
          </a:p>
          <a:p>
            <a:pPr marL="1520100" lvl="7" indent="-342900">
              <a:lnSpc>
                <a:spcPct val="13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Worst case: O(n)</a:t>
            </a:r>
          </a:p>
          <a:p>
            <a:pPr marL="1520100" lvl="7" indent="-342900">
              <a:lnSpc>
                <a:spcPct val="13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Best case: O(</a:t>
            </a:r>
            <a:r>
              <a:rPr lang="en-US" sz="2000" dirty="0" err="1">
                <a:latin typeface="Times New Roman" panose="02020603050405020304" pitchFamily="18" charset="0"/>
                <a:cs typeface="Times New Roman" panose="02020603050405020304" pitchFamily="18" charset="0"/>
              </a:rPr>
              <a:t>logn</a:t>
            </a:r>
            <a:r>
              <a:rPr lang="en-US" sz="2000" dirty="0">
                <a:latin typeface="Times New Roman" panose="02020603050405020304" pitchFamily="18" charset="0"/>
                <a:cs typeface="Times New Roman" panose="02020603050405020304" pitchFamily="18" charset="0"/>
              </a:rPr>
              <a:t>)</a:t>
            </a:r>
          </a:p>
          <a:p>
            <a:pPr marL="1520100" lvl="7" indent="-342900">
              <a:lnSpc>
                <a:spcPct val="13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Average case: O(</a:t>
            </a:r>
            <a:r>
              <a:rPr lang="en-US" sz="2000" dirty="0" err="1">
                <a:latin typeface="Times New Roman" panose="02020603050405020304" pitchFamily="18" charset="0"/>
                <a:cs typeface="Times New Roman" panose="02020603050405020304" pitchFamily="18" charset="0"/>
              </a:rPr>
              <a:t>logn</a:t>
            </a:r>
            <a:r>
              <a:rPr lang="en-US" sz="2000" dirty="0">
                <a:latin typeface="Times New Roman" panose="02020603050405020304" pitchFamily="18" charset="0"/>
                <a:cs typeface="Times New Roman" panose="02020603050405020304" pitchFamily="18" charset="0"/>
              </a:rPr>
              <a:t>)</a:t>
            </a:r>
          </a:p>
          <a:p>
            <a:pPr marL="1062900" lvl="6" indent="-342900">
              <a:lnSpc>
                <a:spcPct val="13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1062900" lvl="6" indent="-342900">
              <a:lnSpc>
                <a:spcPct val="13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Unstable</a:t>
            </a: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41421113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28</a:t>
            </a:fld>
            <a:endParaRPr lang="en-IN" dirty="0"/>
          </a:p>
        </p:txBody>
      </p:sp>
      <p:sp>
        <p:nvSpPr>
          <p:cNvPr id="6" name="Rectangle 5"/>
          <p:cNvSpPr/>
          <p:nvPr/>
        </p:nvSpPr>
        <p:spPr>
          <a:xfrm>
            <a:off x="96673" y="1121184"/>
            <a:ext cx="11816467" cy="2677656"/>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Merge Sort </a:t>
            </a:r>
          </a:p>
          <a:p>
            <a:pPr marL="360000" lvl="4"/>
            <a:endParaRPr lang="en-US" sz="2400" b="1" dirty="0" smtClean="0">
              <a:latin typeface="Times New Roman" panose="02020603050405020304" pitchFamily="18" charset="0"/>
              <a:cs typeface="Times New Roman" panose="02020603050405020304" pitchFamily="18" charset="0"/>
            </a:endParaRPr>
          </a:p>
          <a:p>
            <a:pPr marL="1062900" lvl="6"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How to merge two sorted lists (list[</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 , list[m] and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list[m+1], ... , list[n]) into single sorted list,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(sorted[</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 , sorted[n])?</a:t>
            </a:r>
          </a:p>
          <a:p>
            <a:pPr marL="1062900" lvl="6"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1062900" lvl="6"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There are two algorithm to do this, one need O(n) space complexity, another only require O(1).</a:t>
            </a:r>
          </a:p>
          <a:p>
            <a:pPr marL="1062900" lvl="6"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28110666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29</a:t>
            </a:fld>
            <a:endParaRPr lang="en-IN" dirty="0"/>
          </a:p>
        </p:txBody>
      </p:sp>
      <p:sp>
        <p:nvSpPr>
          <p:cNvPr id="6" name="Rectangle 5"/>
          <p:cNvSpPr/>
          <p:nvPr/>
        </p:nvSpPr>
        <p:spPr>
          <a:xfrm>
            <a:off x="96673" y="1121184"/>
            <a:ext cx="11816467" cy="5509200"/>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Merge Sort (O(n) space) </a:t>
            </a:r>
          </a:p>
          <a:p>
            <a:pPr marL="360000" lvl="4"/>
            <a:endParaRPr lang="en-US" sz="2400" b="1" dirty="0" smtClean="0">
              <a:latin typeface="Times New Roman" panose="02020603050405020304" pitchFamily="18" charset="0"/>
              <a:cs typeface="Times New Roman" panose="02020603050405020304" pitchFamily="18" charset="0"/>
            </a:endParaRPr>
          </a:p>
          <a:p>
            <a:pPr marL="720000" lvl="6"/>
            <a:r>
              <a:rPr lang="en-US" sz="1900" dirty="0">
                <a:latin typeface="Times New Roman" panose="02020603050405020304" pitchFamily="18" charset="0"/>
                <a:cs typeface="Times New Roman" panose="02020603050405020304" pitchFamily="18" charset="0"/>
              </a:rPr>
              <a:t>void merge(element list[], element sorted[], </a:t>
            </a:r>
            <a:r>
              <a:rPr lang="en-US" sz="1900" dirty="0" err="1">
                <a:latin typeface="Times New Roman" panose="02020603050405020304" pitchFamily="18" charset="0"/>
                <a:cs typeface="Times New Roman" panose="02020603050405020304" pitchFamily="18" charset="0"/>
              </a:rPr>
              <a:t>int</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i</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int</a:t>
            </a:r>
            <a:r>
              <a:rPr lang="en-US" sz="1900" dirty="0">
                <a:latin typeface="Times New Roman" panose="02020603050405020304" pitchFamily="18" charset="0"/>
                <a:cs typeface="Times New Roman" panose="02020603050405020304" pitchFamily="18" charset="0"/>
              </a:rPr>
              <a:t> m, </a:t>
            </a:r>
            <a:r>
              <a:rPr lang="en-US" sz="1900" dirty="0" err="1">
                <a:latin typeface="Times New Roman" panose="02020603050405020304" pitchFamily="18" charset="0"/>
                <a:cs typeface="Times New Roman" panose="02020603050405020304" pitchFamily="18" charset="0"/>
              </a:rPr>
              <a:t>int</a:t>
            </a:r>
            <a:r>
              <a:rPr lang="en-US" sz="1900" dirty="0">
                <a:latin typeface="Times New Roman" panose="02020603050405020304" pitchFamily="18" charset="0"/>
                <a:cs typeface="Times New Roman" panose="02020603050405020304" pitchFamily="18" charset="0"/>
              </a:rPr>
              <a:t> n)</a:t>
            </a:r>
          </a:p>
          <a:p>
            <a:pPr marL="720000" lvl="6"/>
            <a:r>
              <a:rPr lang="en-US" sz="1900" dirty="0">
                <a:latin typeface="Times New Roman" panose="02020603050405020304" pitchFamily="18" charset="0"/>
                <a:cs typeface="Times New Roman" panose="02020603050405020304" pitchFamily="18" charset="0"/>
              </a:rPr>
              <a:t>{</a:t>
            </a:r>
          </a:p>
          <a:p>
            <a:pPr marL="720000" lvl="6"/>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int</a:t>
            </a:r>
            <a:r>
              <a:rPr lang="en-US" sz="1900" dirty="0">
                <a:latin typeface="Times New Roman" panose="02020603050405020304" pitchFamily="18" charset="0"/>
                <a:cs typeface="Times New Roman" panose="02020603050405020304" pitchFamily="18" charset="0"/>
              </a:rPr>
              <a:t> j, k, t;</a:t>
            </a:r>
          </a:p>
          <a:p>
            <a:pPr marL="720000" lvl="6"/>
            <a:r>
              <a:rPr lang="en-US" sz="1900" dirty="0">
                <a:latin typeface="Times New Roman" panose="02020603050405020304" pitchFamily="18" charset="0"/>
                <a:cs typeface="Times New Roman" panose="02020603050405020304" pitchFamily="18" charset="0"/>
              </a:rPr>
              <a:t>    j = m+1;</a:t>
            </a:r>
          </a:p>
          <a:p>
            <a:pPr marL="720000" lvl="6"/>
            <a:r>
              <a:rPr lang="en-US" sz="1900" dirty="0">
                <a:latin typeface="Times New Roman" panose="02020603050405020304" pitchFamily="18" charset="0"/>
                <a:cs typeface="Times New Roman" panose="02020603050405020304" pitchFamily="18" charset="0"/>
              </a:rPr>
              <a:t>    k = </a:t>
            </a:r>
            <a:r>
              <a:rPr lang="en-US" sz="1900" dirty="0" err="1">
                <a:latin typeface="Times New Roman" panose="02020603050405020304" pitchFamily="18" charset="0"/>
                <a:cs typeface="Times New Roman" panose="02020603050405020304" pitchFamily="18" charset="0"/>
              </a:rPr>
              <a:t>i</a:t>
            </a:r>
            <a:r>
              <a:rPr lang="en-US" sz="1900" dirty="0">
                <a:latin typeface="Times New Roman" panose="02020603050405020304" pitchFamily="18" charset="0"/>
                <a:cs typeface="Times New Roman" panose="02020603050405020304" pitchFamily="18" charset="0"/>
              </a:rPr>
              <a:t>;</a:t>
            </a:r>
          </a:p>
          <a:p>
            <a:pPr marL="720000" lvl="6"/>
            <a:r>
              <a:rPr lang="en-US" sz="1900" dirty="0">
                <a:latin typeface="Times New Roman" panose="02020603050405020304" pitchFamily="18" charset="0"/>
                <a:cs typeface="Times New Roman" panose="02020603050405020304" pitchFamily="18" charset="0"/>
              </a:rPr>
              <a:t>    while (</a:t>
            </a:r>
            <a:r>
              <a:rPr lang="en-US" sz="1900" dirty="0" err="1">
                <a:latin typeface="Times New Roman" panose="02020603050405020304" pitchFamily="18" charset="0"/>
                <a:cs typeface="Times New Roman" panose="02020603050405020304" pitchFamily="18" charset="0"/>
              </a:rPr>
              <a:t>i</a:t>
            </a:r>
            <a:r>
              <a:rPr lang="en-US" sz="1900" dirty="0">
                <a:latin typeface="Times New Roman" panose="02020603050405020304" pitchFamily="18" charset="0"/>
                <a:cs typeface="Times New Roman" panose="02020603050405020304" pitchFamily="18" charset="0"/>
              </a:rPr>
              <a:t>&lt;=m &amp;&amp; j&lt;=n) {</a:t>
            </a:r>
          </a:p>
          <a:p>
            <a:pPr marL="720000" lvl="6"/>
            <a:r>
              <a:rPr lang="en-US" sz="1900" dirty="0">
                <a:latin typeface="Times New Roman" panose="02020603050405020304" pitchFamily="18" charset="0"/>
                <a:cs typeface="Times New Roman" panose="02020603050405020304" pitchFamily="18" charset="0"/>
              </a:rPr>
              <a:t>        if (list[</a:t>
            </a:r>
            <a:r>
              <a:rPr lang="en-US" sz="1900" dirty="0" err="1">
                <a:latin typeface="Times New Roman" panose="02020603050405020304" pitchFamily="18" charset="0"/>
                <a:cs typeface="Times New Roman" panose="02020603050405020304" pitchFamily="18" charset="0"/>
              </a:rPr>
              <a:t>i</a:t>
            </a:r>
            <a:r>
              <a:rPr lang="en-US" sz="1900" dirty="0">
                <a:latin typeface="Times New Roman" panose="02020603050405020304" pitchFamily="18" charset="0"/>
                <a:cs typeface="Times New Roman" panose="02020603050405020304" pitchFamily="18" charset="0"/>
              </a:rPr>
              <a:t>].key&lt;=list[j].key) </a:t>
            </a:r>
          </a:p>
          <a:p>
            <a:pPr marL="720000" lvl="6"/>
            <a:r>
              <a:rPr lang="en-US" sz="1900" dirty="0">
                <a:latin typeface="Times New Roman" panose="02020603050405020304" pitchFamily="18" charset="0"/>
                <a:cs typeface="Times New Roman" panose="02020603050405020304" pitchFamily="18" charset="0"/>
              </a:rPr>
              <a:t>            sorted[k++]= list[</a:t>
            </a:r>
            <a:r>
              <a:rPr lang="en-US" sz="1900" dirty="0" err="1">
                <a:latin typeface="Times New Roman" panose="02020603050405020304" pitchFamily="18" charset="0"/>
                <a:cs typeface="Times New Roman" panose="02020603050405020304" pitchFamily="18" charset="0"/>
              </a:rPr>
              <a:t>i</a:t>
            </a:r>
            <a:r>
              <a:rPr lang="en-US" sz="1900" dirty="0">
                <a:latin typeface="Times New Roman" panose="02020603050405020304" pitchFamily="18" charset="0"/>
                <a:cs typeface="Times New Roman" panose="02020603050405020304" pitchFamily="18" charset="0"/>
              </a:rPr>
              <a:t>++];</a:t>
            </a:r>
          </a:p>
          <a:p>
            <a:pPr marL="720000" lvl="6"/>
            <a:r>
              <a:rPr lang="en-US" sz="1900" dirty="0">
                <a:latin typeface="Times New Roman" panose="02020603050405020304" pitchFamily="18" charset="0"/>
                <a:cs typeface="Times New Roman" panose="02020603050405020304" pitchFamily="18" charset="0"/>
              </a:rPr>
              <a:t>        else sorted[k++]= list[</a:t>
            </a:r>
            <a:r>
              <a:rPr lang="en-US" sz="1900" dirty="0" err="1">
                <a:latin typeface="Times New Roman" panose="02020603050405020304" pitchFamily="18" charset="0"/>
                <a:cs typeface="Times New Roman" panose="02020603050405020304" pitchFamily="18" charset="0"/>
              </a:rPr>
              <a:t>j++</a:t>
            </a:r>
            <a:r>
              <a:rPr lang="en-US" sz="1900" dirty="0">
                <a:latin typeface="Times New Roman" panose="02020603050405020304" pitchFamily="18" charset="0"/>
                <a:cs typeface="Times New Roman" panose="02020603050405020304" pitchFamily="18" charset="0"/>
              </a:rPr>
              <a:t>];</a:t>
            </a:r>
          </a:p>
          <a:p>
            <a:pPr marL="720000" lvl="6"/>
            <a:r>
              <a:rPr lang="en-US" sz="1900" dirty="0">
                <a:latin typeface="Times New Roman" panose="02020603050405020304" pitchFamily="18" charset="0"/>
                <a:cs typeface="Times New Roman" panose="02020603050405020304" pitchFamily="18" charset="0"/>
              </a:rPr>
              <a:t>    }</a:t>
            </a:r>
          </a:p>
          <a:p>
            <a:pPr marL="720000" lvl="6"/>
            <a:r>
              <a:rPr lang="en-US" sz="1900" dirty="0">
                <a:latin typeface="Times New Roman" panose="02020603050405020304" pitchFamily="18" charset="0"/>
                <a:cs typeface="Times New Roman" panose="02020603050405020304" pitchFamily="18" charset="0"/>
              </a:rPr>
              <a:t>    if (</a:t>
            </a:r>
            <a:r>
              <a:rPr lang="en-US" sz="1900" dirty="0" err="1">
                <a:latin typeface="Times New Roman" panose="02020603050405020304" pitchFamily="18" charset="0"/>
                <a:cs typeface="Times New Roman" panose="02020603050405020304" pitchFamily="18" charset="0"/>
              </a:rPr>
              <a:t>i</a:t>
            </a:r>
            <a:r>
              <a:rPr lang="en-US" sz="1900" dirty="0">
                <a:latin typeface="Times New Roman" panose="02020603050405020304" pitchFamily="18" charset="0"/>
                <a:cs typeface="Times New Roman" panose="02020603050405020304" pitchFamily="18" charset="0"/>
              </a:rPr>
              <a:t>&gt;m) for (t=j; t&lt;=n; t++) </a:t>
            </a:r>
          </a:p>
          <a:p>
            <a:pPr marL="720000" lvl="6"/>
            <a:r>
              <a:rPr lang="en-US" sz="1900" dirty="0">
                <a:latin typeface="Times New Roman" panose="02020603050405020304" pitchFamily="18" charset="0"/>
                <a:cs typeface="Times New Roman" panose="02020603050405020304" pitchFamily="18" charset="0"/>
              </a:rPr>
              <a:t>        sorted[</a:t>
            </a:r>
            <a:r>
              <a:rPr lang="en-US" sz="1900" dirty="0" err="1">
                <a:latin typeface="Times New Roman" panose="02020603050405020304" pitchFamily="18" charset="0"/>
                <a:cs typeface="Times New Roman" panose="02020603050405020304" pitchFamily="18" charset="0"/>
              </a:rPr>
              <a:t>k+t-j</a:t>
            </a:r>
            <a:r>
              <a:rPr lang="en-US" sz="1900" dirty="0">
                <a:latin typeface="Times New Roman" panose="02020603050405020304" pitchFamily="18" charset="0"/>
                <a:cs typeface="Times New Roman" panose="02020603050405020304" pitchFamily="18" charset="0"/>
              </a:rPr>
              <a:t>]= list[t];</a:t>
            </a:r>
          </a:p>
          <a:p>
            <a:pPr marL="720000" lvl="6"/>
            <a:r>
              <a:rPr lang="en-US" sz="1900" dirty="0">
                <a:latin typeface="Times New Roman" panose="02020603050405020304" pitchFamily="18" charset="0"/>
                <a:cs typeface="Times New Roman" panose="02020603050405020304" pitchFamily="18" charset="0"/>
              </a:rPr>
              <a:t>    else </a:t>
            </a:r>
          </a:p>
          <a:p>
            <a:pPr marL="720000" lvl="6"/>
            <a:r>
              <a:rPr lang="en-US" sz="1900" dirty="0">
                <a:latin typeface="Times New Roman" panose="02020603050405020304" pitchFamily="18" charset="0"/>
                <a:cs typeface="Times New Roman" panose="02020603050405020304" pitchFamily="18" charset="0"/>
              </a:rPr>
              <a:t>        for (t=</a:t>
            </a:r>
            <a:r>
              <a:rPr lang="en-US" sz="1900" dirty="0" err="1">
                <a:latin typeface="Times New Roman" panose="02020603050405020304" pitchFamily="18" charset="0"/>
                <a:cs typeface="Times New Roman" panose="02020603050405020304" pitchFamily="18" charset="0"/>
              </a:rPr>
              <a:t>i</a:t>
            </a:r>
            <a:r>
              <a:rPr lang="en-US" sz="1900" dirty="0">
                <a:latin typeface="Times New Roman" panose="02020603050405020304" pitchFamily="18" charset="0"/>
                <a:cs typeface="Times New Roman" panose="02020603050405020304" pitchFamily="18" charset="0"/>
              </a:rPr>
              <a:t>; t&lt;=m; t++)</a:t>
            </a:r>
          </a:p>
          <a:p>
            <a:pPr marL="720000" lvl="6"/>
            <a:r>
              <a:rPr lang="en-US" sz="1900" dirty="0">
                <a:latin typeface="Times New Roman" panose="02020603050405020304" pitchFamily="18" charset="0"/>
                <a:cs typeface="Times New Roman" panose="02020603050405020304" pitchFamily="18" charset="0"/>
              </a:rPr>
              <a:t>            sorted[</a:t>
            </a:r>
            <a:r>
              <a:rPr lang="en-US" sz="1900" dirty="0" err="1">
                <a:latin typeface="Times New Roman" panose="02020603050405020304" pitchFamily="18" charset="0"/>
                <a:cs typeface="Times New Roman" panose="02020603050405020304" pitchFamily="18" charset="0"/>
              </a:rPr>
              <a:t>k+t-i</a:t>
            </a:r>
            <a:r>
              <a:rPr lang="en-US" sz="1900" dirty="0">
                <a:latin typeface="Times New Roman" panose="02020603050405020304" pitchFamily="18" charset="0"/>
                <a:cs typeface="Times New Roman" panose="02020603050405020304" pitchFamily="18" charset="0"/>
              </a:rPr>
              <a:t>] = list[t];</a:t>
            </a:r>
          </a:p>
          <a:p>
            <a:pPr marL="720000" lvl="6"/>
            <a:r>
              <a:rPr lang="en-US" sz="1900" dirty="0">
                <a:latin typeface="Times New Roman" panose="02020603050405020304" pitchFamily="18" charset="0"/>
                <a:cs typeface="Times New Roman" panose="02020603050405020304" pitchFamily="18" charset="0"/>
              </a:rPr>
              <a:t>}</a:t>
            </a: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11809979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3</a:t>
            </a:fld>
            <a:endParaRPr lang="en-IN" dirty="0"/>
          </a:p>
        </p:txBody>
      </p:sp>
      <p:sp>
        <p:nvSpPr>
          <p:cNvPr id="6" name="Rectangle 5"/>
          <p:cNvSpPr/>
          <p:nvPr/>
        </p:nvSpPr>
        <p:spPr>
          <a:xfrm>
            <a:off x="207034" y="1121184"/>
            <a:ext cx="11383951" cy="3200876"/>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Objective of This </a:t>
            </a:r>
            <a:r>
              <a:rPr lang="en-US" sz="2400" b="1" dirty="0" smtClean="0">
                <a:latin typeface="Times New Roman" panose="02020603050405020304" pitchFamily="18" charset="0"/>
                <a:cs typeface="Times New Roman" panose="02020603050405020304" pitchFamily="18" charset="0"/>
              </a:rPr>
              <a:t>Module</a:t>
            </a:r>
          </a:p>
          <a:p>
            <a:pPr marL="360000" lvl="4"/>
            <a:endParaRPr lang="en-US" sz="800" b="1" dirty="0" smtClean="0">
              <a:latin typeface="Times New Roman" panose="02020603050405020304" pitchFamily="18" charset="0"/>
              <a:cs typeface="Times New Roman" panose="02020603050405020304" pitchFamily="18" charset="0"/>
            </a:endParaRPr>
          </a:p>
          <a:p>
            <a:pPr marL="360000" lvl="4"/>
            <a:endParaRPr lang="en-IN" sz="800" dirty="0" smtClean="0">
              <a:latin typeface="Times New Roman" panose="02020603050405020304" pitchFamily="18" charset="0"/>
              <a:cs typeface="Times New Roman" panose="02020603050405020304" pitchFamily="18" charset="0"/>
            </a:endParaRPr>
          </a:p>
          <a:p>
            <a:pPr marL="720000" lvl="6">
              <a:lnSpc>
                <a:spcPct val="150000"/>
              </a:lnSpc>
            </a:pPr>
            <a:r>
              <a:rPr lang="en-US" sz="2000" dirty="0">
                <a:latin typeface="Times New Roman" panose="02020603050405020304" pitchFamily="18" charset="0"/>
                <a:cs typeface="Times New Roman" panose="02020603050405020304" pitchFamily="18" charset="0"/>
              </a:rPr>
              <a:t>The Objectives of this module are: </a:t>
            </a:r>
            <a:endParaRPr lang="en-US" sz="2000" dirty="0" smtClean="0">
              <a:latin typeface="Times New Roman" panose="02020603050405020304" pitchFamily="18" charset="0"/>
              <a:cs typeface="Times New Roman" panose="02020603050405020304" pitchFamily="18" charset="0"/>
            </a:endParaRPr>
          </a:p>
          <a:p>
            <a:pPr marL="720000" lvl="6">
              <a:lnSpc>
                <a:spcPct val="150000"/>
              </a:lnSpc>
            </a:pPr>
            <a:endParaRPr lang="en-US" sz="800" dirty="0">
              <a:latin typeface="Times New Roman" panose="02020603050405020304" pitchFamily="18" charset="0"/>
              <a:cs typeface="Times New Roman" panose="02020603050405020304" pitchFamily="18" charset="0"/>
            </a:endParaRPr>
          </a:p>
          <a:p>
            <a:pPr marL="1634400" lvl="7" indent="-457200">
              <a:buFont typeface="+mj-lt"/>
              <a:buAutoNum type="arabicPeriod"/>
            </a:pPr>
            <a:r>
              <a:rPr lang="en-US" sz="2000" dirty="0">
                <a:latin typeface="Times New Roman" panose="02020603050405020304" pitchFamily="18" charset="0"/>
                <a:cs typeface="Times New Roman" panose="02020603050405020304" pitchFamily="18" charset="0"/>
              </a:rPr>
              <a:t>To be able to explain and implement sequential search and binary search</a:t>
            </a:r>
            <a:r>
              <a:rPr lang="en-US" sz="2000" dirty="0" smtClean="0">
                <a:latin typeface="Times New Roman" panose="02020603050405020304" pitchFamily="18" charset="0"/>
                <a:cs typeface="Times New Roman" panose="02020603050405020304" pitchFamily="18" charset="0"/>
              </a:rPr>
              <a:t>.</a:t>
            </a:r>
          </a:p>
          <a:p>
            <a:pPr marL="1634400" lvl="7"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1634400" lvl="7" indent="-457200">
              <a:buFont typeface="+mj-lt"/>
              <a:buAutoNum type="arabicPeriod"/>
            </a:pPr>
            <a:r>
              <a:rPr lang="en-US" sz="2000" dirty="0">
                <a:latin typeface="Times New Roman" panose="02020603050405020304" pitchFamily="18" charset="0"/>
                <a:cs typeface="Times New Roman" panose="02020603050405020304" pitchFamily="18" charset="0"/>
              </a:rPr>
              <a:t>To be able to explain and implement Radix sort, merge sort, shell sort, quick sort, insertion sort, and heap sort</a:t>
            </a:r>
            <a:r>
              <a:rPr lang="en-US" sz="2000" dirty="0" smtClean="0">
                <a:latin typeface="Times New Roman" panose="02020603050405020304" pitchFamily="18" charset="0"/>
                <a:cs typeface="Times New Roman" panose="02020603050405020304" pitchFamily="18" charset="0"/>
              </a:rPr>
              <a:t>.</a:t>
            </a:r>
          </a:p>
          <a:p>
            <a:pPr marL="1634400" lvl="7"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1634400" lvl="7" indent="-457200">
              <a:buFont typeface="+mj-lt"/>
              <a:buAutoNum type="arabicPeriod"/>
            </a:pPr>
            <a:r>
              <a:rPr lang="en-US" sz="2000" dirty="0">
                <a:latin typeface="Times New Roman" panose="02020603050405020304" pitchFamily="18" charset="0"/>
                <a:cs typeface="Times New Roman" panose="02020603050405020304" pitchFamily="18" charset="0"/>
              </a:rPr>
              <a:t>To design, implement, and analyze sort for different applications.</a:t>
            </a: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25785582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30</a:t>
            </a:fld>
            <a:endParaRPr lang="en-IN" dirty="0"/>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
        <p:nvSpPr>
          <p:cNvPr id="7" name="Rectangle 7">
            <a:extLst>
              <a:ext uri="{FF2B5EF4-FFF2-40B4-BE49-F238E27FC236}">
                <a16:creationId xmlns:a16="http://schemas.microsoft.com/office/drawing/2014/main" id="{369E950F-A866-4078-8036-05CFE84AE5CA}"/>
              </a:ext>
            </a:extLst>
          </p:cNvPr>
          <p:cNvSpPr>
            <a:spLocks noChangeArrowheads="1"/>
          </p:cNvSpPr>
          <p:nvPr/>
        </p:nvSpPr>
        <p:spPr bwMode="auto">
          <a:xfrm>
            <a:off x="2755664" y="6191381"/>
            <a:ext cx="6801323" cy="629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200" b="1" dirty="0">
                <a:latin typeface="Times New Roman" panose="02020603050405020304" pitchFamily="18" charset="0"/>
                <a:cs typeface="Times New Roman" panose="02020603050405020304" pitchFamily="18" charset="0"/>
              </a:rPr>
              <a:t>*Figure 7.5:</a:t>
            </a:r>
            <a:r>
              <a:rPr lang="en-US" altLang="zh-TW" sz="1200" dirty="0">
                <a:latin typeface="Times New Roman" panose="02020603050405020304" pitchFamily="18" charset="0"/>
                <a:cs typeface="Times New Roman" panose="02020603050405020304" pitchFamily="18" charset="0"/>
              </a:rPr>
              <a:t>First eight lines for O(1) space merge example (p337)</a:t>
            </a:r>
            <a:endParaRPr lang="en-US" altLang="zh-TW" sz="1200" b="1" dirty="0">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CD7248D7-EDE4-417E-BF71-D37620C1A7AA}"/>
              </a:ext>
            </a:extLst>
          </p:cNvPr>
          <p:cNvGrpSpPr/>
          <p:nvPr/>
        </p:nvGrpSpPr>
        <p:grpSpPr>
          <a:xfrm>
            <a:off x="2260960" y="1403164"/>
            <a:ext cx="7482130" cy="4953185"/>
            <a:chOff x="2689801" y="609601"/>
            <a:chExt cx="6861844" cy="5826125"/>
          </a:xfrm>
        </p:grpSpPr>
        <p:pic>
          <p:nvPicPr>
            <p:cNvPr id="9" name="Picture 8">
              <a:extLst>
                <a:ext uri="{FF2B5EF4-FFF2-40B4-BE49-F238E27FC236}">
                  <a16:creationId xmlns:a16="http://schemas.microsoft.com/office/drawing/2014/main" id="{EEAC0AFD-B2EF-4DCC-A99E-D83F2656D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685801"/>
              <a:ext cx="5983288"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9">
              <a:extLst>
                <a:ext uri="{FF2B5EF4-FFF2-40B4-BE49-F238E27FC236}">
                  <a16:creationId xmlns:a16="http://schemas.microsoft.com/office/drawing/2014/main" id="{F0CC421D-7C6F-4EB2-A55C-5878EB30CE19}"/>
                </a:ext>
              </a:extLst>
            </p:cNvPr>
            <p:cNvSpPr txBox="1">
              <a:spLocks noChangeArrowheads="1"/>
            </p:cNvSpPr>
            <p:nvPr/>
          </p:nvSpPr>
          <p:spPr bwMode="auto">
            <a:xfrm>
              <a:off x="3933372" y="623889"/>
              <a:ext cx="1576841" cy="329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dirty="0">
                  <a:solidFill>
                    <a:srgbClr val="CC3300"/>
                  </a:solidFill>
                  <a:latin typeface="Times New Roman" panose="02020603050405020304" pitchFamily="18" charset="0"/>
                </a:rPr>
                <a:t>file 1 (sorted)</a:t>
              </a:r>
            </a:p>
          </p:txBody>
        </p:sp>
        <p:sp>
          <p:nvSpPr>
            <p:cNvPr id="11" name="Rectangle 10">
              <a:extLst>
                <a:ext uri="{FF2B5EF4-FFF2-40B4-BE49-F238E27FC236}">
                  <a16:creationId xmlns:a16="http://schemas.microsoft.com/office/drawing/2014/main" id="{7F126C2C-9E36-40B6-937E-BF7605607F85}"/>
                </a:ext>
              </a:extLst>
            </p:cNvPr>
            <p:cNvSpPr>
              <a:spLocks noChangeArrowheads="1"/>
            </p:cNvSpPr>
            <p:nvPr/>
          </p:nvSpPr>
          <p:spPr bwMode="auto">
            <a:xfrm>
              <a:off x="6858000" y="609601"/>
              <a:ext cx="1091145" cy="329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600" dirty="0">
                  <a:solidFill>
                    <a:srgbClr val="CC3300"/>
                  </a:solidFill>
                  <a:latin typeface="Times New Roman" panose="02020603050405020304" pitchFamily="18" charset="0"/>
                </a:rPr>
                <a:t>file 2 (sorted)</a:t>
              </a:r>
            </a:p>
          </p:txBody>
        </p:sp>
        <p:sp>
          <p:nvSpPr>
            <p:cNvPr id="12" name="Text Box 11">
              <a:extLst>
                <a:ext uri="{FF2B5EF4-FFF2-40B4-BE49-F238E27FC236}">
                  <a16:creationId xmlns:a16="http://schemas.microsoft.com/office/drawing/2014/main" id="{2FF2646A-7AEF-4794-AA0C-C83BA6BA7AB1}"/>
                </a:ext>
              </a:extLst>
            </p:cNvPr>
            <p:cNvSpPr txBox="1">
              <a:spLocks noChangeArrowheads="1"/>
            </p:cNvSpPr>
            <p:nvPr/>
          </p:nvSpPr>
          <p:spPr bwMode="auto">
            <a:xfrm>
              <a:off x="6918325" y="1157289"/>
              <a:ext cx="779275" cy="329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600" dirty="0">
                  <a:solidFill>
                    <a:srgbClr val="CC3300"/>
                  </a:solidFill>
                  <a:latin typeface="Times New Roman" panose="02020603050405020304" pitchFamily="18" charset="0"/>
                </a:rPr>
                <a:t>discover </a:t>
              </a:r>
            </a:p>
          </p:txBody>
        </p:sp>
        <p:graphicFrame>
          <p:nvGraphicFramePr>
            <p:cNvPr id="13" name="Object 12">
              <a:extLst>
                <a:ext uri="{FF2B5EF4-FFF2-40B4-BE49-F238E27FC236}">
                  <a16:creationId xmlns:a16="http://schemas.microsoft.com/office/drawing/2014/main" id="{03D30BB1-2849-4144-B5CD-81E84E26C532}"/>
                </a:ext>
              </a:extLst>
            </p:cNvPr>
            <p:cNvGraphicFramePr>
              <a:graphicFrameLocks noChangeAspect="1"/>
            </p:cNvGraphicFramePr>
            <p:nvPr>
              <p:extLst>
                <p:ext uri="{D42A27DB-BD31-4B8C-83A1-F6EECF244321}">
                  <p14:modId xmlns:p14="http://schemas.microsoft.com/office/powerpoint/2010/main" val="3286096256"/>
                </p:ext>
              </p:extLst>
            </p:nvPr>
          </p:nvGraphicFramePr>
          <p:xfrm>
            <a:off x="7924800" y="1143001"/>
            <a:ext cx="520700" cy="404813"/>
          </p:xfrm>
          <a:graphic>
            <a:graphicData uri="http://schemas.openxmlformats.org/presentationml/2006/ole">
              <mc:AlternateContent xmlns:mc="http://schemas.openxmlformats.org/markup-compatibility/2006">
                <mc:Choice xmlns:v="urn:schemas-microsoft-com:vml" Requires="v">
                  <p:oleObj spid="_x0000_s4106" name="方程式" r:id="rId4" imgW="520560" imgH="406080" progId="Equation.2">
                    <p:embed/>
                  </p:oleObj>
                </mc:Choice>
                <mc:Fallback>
                  <p:oleObj name="方程式" r:id="rId4" imgW="520560" imgH="406080" progId="Equation.2">
                    <p:embed/>
                    <p:pic>
                      <p:nvPicPr>
                        <p:cNvPr id="1026" name="Object 12">
                          <a:extLst>
                            <a:ext uri="{FF2B5EF4-FFF2-40B4-BE49-F238E27FC236}">
                              <a16:creationId xmlns:a16="http://schemas.microsoft.com/office/drawing/2014/main" id="{03D30BB1-2849-4144-B5CD-81E84E26C5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4800" y="1143001"/>
                          <a:ext cx="520700" cy="404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13">
              <a:extLst>
                <a:ext uri="{FF2B5EF4-FFF2-40B4-BE49-F238E27FC236}">
                  <a16:creationId xmlns:a16="http://schemas.microsoft.com/office/drawing/2014/main" id="{923C4B21-45D8-4C67-A458-C849880B8355}"/>
                </a:ext>
              </a:extLst>
            </p:cNvPr>
            <p:cNvSpPr txBox="1">
              <a:spLocks noChangeArrowheads="1"/>
            </p:cNvSpPr>
            <p:nvPr/>
          </p:nvSpPr>
          <p:spPr bwMode="auto">
            <a:xfrm>
              <a:off x="8442325" y="1157289"/>
              <a:ext cx="468743" cy="329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600" dirty="0">
                  <a:solidFill>
                    <a:srgbClr val="CC3300"/>
                  </a:solidFill>
                  <a:latin typeface="Times New Roman" panose="02020603050405020304" pitchFamily="18" charset="0"/>
                </a:rPr>
                <a:t>keys</a:t>
              </a:r>
            </a:p>
          </p:txBody>
        </p:sp>
        <p:sp>
          <p:nvSpPr>
            <p:cNvPr id="15" name="Line 14">
              <a:extLst>
                <a:ext uri="{FF2B5EF4-FFF2-40B4-BE49-F238E27FC236}">
                  <a16:creationId xmlns:a16="http://schemas.microsoft.com/office/drawing/2014/main" id="{17854400-9817-4AE5-9571-03883224895A}"/>
                </a:ext>
              </a:extLst>
            </p:cNvPr>
            <p:cNvSpPr>
              <a:spLocks noChangeShapeType="1"/>
            </p:cNvSpPr>
            <p:nvPr/>
          </p:nvSpPr>
          <p:spPr bwMode="auto">
            <a:xfrm>
              <a:off x="5181600" y="1905000"/>
              <a:ext cx="609600" cy="0"/>
            </a:xfrm>
            <a:prstGeom prst="line">
              <a:avLst/>
            </a:prstGeom>
            <a:noFill/>
            <a:ln w="9525">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 name="Line 15">
              <a:extLst>
                <a:ext uri="{FF2B5EF4-FFF2-40B4-BE49-F238E27FC236}">
                  <a16:creationId xmlns:a16="http://schemas.microsoft.com/office/drawing/2014/main" id="{AB96CAEE-A959-4166-9022-EC2FF760BE46}"/>
                </a:ext>
              </a:extLst>
            </p:cNvPr>
            <p:cNvSpPr>
              <a:spLocks noChangeShapeType="1"/>
            </p:cNvSpPr>
            <p:nvPr/>
          </p:nvSpPr>
          <p:spPr bwMode="auto">
            <a:xfrm>
              <a:off x="8458200" y="2362200"/>
              <a:ext cx="609600" cy="0"/>
            </a:xfrm>
            <a:prstGeom prst="line">
              <a:avLst/>
            </a:prstGeom>
            <a:noFill/>
            <a:ln w="9525">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 name="Rectangle 16">
              <a:extLst>
                <a:ext uri="{FF2B5EF4-FFF2-40B4-BE49-F238E27FC236}">
                  <a16:creationId xmlns:a16="http://schemas.microsoft.com/office/drawing/2014/main" id="{8A3BDB3B-EEAF-444C-969E-69900A86EF7D}"/>
                </a:ext>
              </a:extLst>
            </p:cNvPr>
            <p:cNvSpPr>
              <a:spLocks noChangeArrowheads="1"/>
            </p:cNvSpPr>
            <p:nvPr/>
          </p:nvSpPr>
          <p:spPr bwMode="auto">
            <a:xfrm>
              <a:off x="5181600" y="2362200"/>
              <a:ext cx="6096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18" name="Line 18">
              <a:extLst>
                <a:ext uri="{FF2B5EF4-FFF2-40B4-BE49-F238E27FC236}">
                  <a16:creationId xmlns:a16="http://schemas.microsoft.com/office/drawing/2014/main" id="{745A8219-1204-4CA3-956C-9F9F08B0CDB0}"/>
                </a:ext>
              </a:extLst>
            </p:cNvPr>
            <p:cNvSpPr>
              <a:spLocks noChangeShapeType="1"/>
            </p:cNvSpPr>
            <p:nvPr/>
          </p:nvSpPr>
          <p:spPr bwMode="auto">
            <a:xfrm>
              <a:off x="5486400" y="2057400"/>
              <a:ext cx="3276600" cy="0"/>
            </a:xfrm>
            <a:prstGeom prst="line">
              <a:avLst/>
            </a:prstGeom>
            <a:noFill/>
            <a:ln w="9525">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 name="Line 19">
              <a:extLst>
                <a:ext uri="{FF2B5EF4-FFF2-40B4-BE49-F238E27FC236}">
                  <a16:creationId xmlns:a16="http://schemas.microsoft.com/office/drawing/2014/main" id="{1E29C523-64F0-4DAC-83E7-39C7EFB7E814}"/>
                </a:ext>
              </a:extLst>
            </p:cNvPr>
            <p:cNvSpPr>
              <a:spLocks noChangeShapeType="1"/>
            </p:cNvSpPr>
            <p:nvPr/>
          </p:nvSpPr>
          <p:spPr bwMode="auto">
            <a:xfrm>
              <a:off x="8763000" y="2057400"/>
              <a:ext cx="0" cy="304800"/>
            </a:xfrm>
            <a:prstGeom prst="line">
              <a:avLst/>
            </a:prstGeom>
            <a:noFill/>
            <a:ln w="9525">
              <a:solidFill>
                <a:srgbClr val="0066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0" name="Line 20">
              <a:extLst>
                <a:ext uri="{FF2B5EF4-FFF2-40B4-BE49-F238E27FC236}">
                  <a16:creationId xmlns:a16="http://schemas.microsoft.com/office/drawing/2014/main" id="{56426A44-A6B4-44E0-B5E8-6B636F782F5E}"/>
                </a:ext>
              </a:extLst>
            </p:cNvPr>
            <p:cNvSpPr>
              <a:spLocks noChangeShapeType="1"/>
            </p:cNvSpPr>
            <p:nvPr/>
          </p:nvSpPr>
          <p:spPr bwMode="auto">
            <a:xfrm>
              <a:off x="8915400" y="1981200"/>
              <a:ext cx="0" cy="152400"/>
            </a:xfrm>
            <a:prstGeom prst="line">
              <a:avLst/>
            </a:prstGeom>
            <a:noFill/>
            <a:ln w="9525">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 name="Line 21">
              <a:extLst>
                <a:ext uri="{FF2B5EF4-FFF2-40B4-BE49-F238E27FC236}">
                  <a16:creationId xmlns:a16="http://schemas.microsoft.com/office/drawing/2014/main" id="{7AD92883-2B95-41B3-9486-1A0A50BCC604}"/>
                </a:ext>
              </a:extLst>
            </p:cNvPr>
            <p:cNvSpPr>
              <a:spLocks noChangeShapeType="1"/>
            </p:cNvSpPr>
            <p:nvPr/>
          </p:nvSpPr>
          <p:spPr bwMode="auto">
            <a:xfrm>
              <a:off x="5334000" y="2133600"/>
              <a:ext cx="3581400" cy="0"/>
            </a:xfrm>
            <a:prstGeom prst="line">
              <a:avLst/>
            </a:prstGeom>
            <a:noFill/>
            <a:ln w="9525">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 name="Line 22">
              <a:extLst>
                <a:ext uri="{FF2B5EF4-FFF2-40B4-BE49-F238E27FC236}">
                  <a16:creationId xmlns:a16="http://schemas.microsoft.com/office/drawing/2014/main" id="{70D63C8A-DA77-4BEF-9A67-1A47D3221DC0}"/>
                </a:ext>
              </a:extLst>
            </p:cNvPr>
            <p:cNvSpPr>
              <a:spLocks noChangeShapeType="1"/>
            </p:cNvSpPr>
            <p:nvPr/>
          </p:nvSpPr>
          <p:spPr bwMode="auto">
            <a:xfrm>
              <a:off x="5334000" y="2133600"/>
              <a:ext cx="0" cy="228600"/>
            </a:xfrm>
            <a:prstGeom prst="line">
              <a:avLst/>
            </a:prstGeom>
            <a:noFill/>
            <a:ln w="9525">
              <a:solidFill>
                <a:srgbClr val="00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3" name="Text Box 23">
              <a:extLst>
                <a:ext uri="{FF2B5EF4-FFF2-40B4-BE49-F238E27FC236}">
                  <a16:creationId xmlns:a16="http://schemas.microsoft.com/office/drawing/2014/main" id="{6CCA0F99-01E1-41E6-BD45-A9F3D738FE69}"/>
                </a:ext>
              </a:extLst>
            </p:cNvPr>
            <p:cNvSpPr txBox="1">
              <a:spLocks noChangeArrowheads="1"/>
            </p:cNvSpPr>
            <p:nvPr/>
          </p:nvSpPr>
          <p:spPr bwMode="auto">
            <a:xfrm>
              <a:off x="6723686" y="1981201"/>
              <a:ext cx="802029" cy="329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a:solidFill>
                    <a:srgbClr val="CC3300"/>
                  </a:solidFill>
                  <a:latin typeface="Times New Roman" panose="02020603050405020304" pitchFamily="18" charset="0"/>
                </a:rPr>
                <a:t>exchange</a:t>
              </a:r>
            </a:p>
          </p:txBody>
        </p:sp>
        <p:sp>
          <p:nvSpPr>
            <p:cNvPr id="24" name="Line 25">
              <a:extLst>
                <a:ext uri="{FF2B5EF4-FFF2-40B4-BE49-F238E27FC236}">
                  <a16:creationId xmlns:a16="http://schemas.microsoft.com/office/drawing/2014/main" id="{1ABB8CBB-7B0E-413C-88E7-C91B68332FE7}"/>
                </a:ext>
              </a:extLst>
            </p:cNvPr>
            <p:cNvSpPr>
              <a:spLocks noChangeShapeType="1"/>
            </p:cNvSpPr>
            <p:nvPr/>
          </p:nvSpPr>
          <p:spPr bwMode="auto">
            <a:xfrm>
              <a:off x="3200400" y="2667000"/>
              <a:ext cx="914400" cy="0"/>
            </a:xfrm>
            <a:prstGeom prst="line">
              <a:avLst/>
            </a:prstGeom>
            <a:noFill/>
            <a:ln w="9525">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5" name="Line 26">
              <a:extLst>
                <a:ext uri="{FF2B5EF4-FFF2-40B4-BE49-F238E27FC236}">
                  <a16:creationId xmlns:a16="http://schemas.microsoft.com/office/drawing/2014/main" id="{5952802B-4F18-48C6-B097-661A42E93B38}"/>
                </a:ext>
              </a:extLst>
            </p:cNvPr>
            <p:cNvSpPr>
              <a:spLocks noChangeShapeType="1"/>
            </p:cNvSpPr>
            <p:nvPr/>
          </p:nvSpPr>
          <p:spPr bwMode="auto">
            <a:xfrm>
              <a:off x="3200400" y="3048000"/>
              <a:ext cx="990600" cy="0"/>
            </a:xfrm>
            <a:prstGeom prst="line">
              <a:avLst/>
            </a:prstGeom>
            <a:noFill/>
            <a:ln w="9525">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6" name="Line 27">
              <a:extLst>
                <a:ext uri="{FF2B5EF4-FFF2-40B4-BE49-F238E27FC236}">
                  <a16:creationId xmlns:a16="http://schemas.microsoft.com/office/drawing/2014/main" id="{0727F0D9-7905-4EBD-88A2-B3ED7D351C60}"/>
                </a:ext>
              </a:extLst>
            </p:cNvPr>
            <p:cNvSpPr>
              <a:spLocks noChangeShapeType="1"/>
            </p:cNvSpPr>
            <p:nvPr/>
          </p:nvSpPr>
          <p:spPr bwMode="auto">
            <a:xfrm>
              <a:off x="5181600" y="3048000"/>
              <a:ext cx="914400" cy="0"/>
            </a:xfrm>
            <a:prstGeom prst="line">
              <a:avLst/>
            </a:prstGeom>
            <a:noFill/>
            <a:ln w="9525">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7" name="Line 28">
              <a:extLst>
                <a:ext uri="{FF2B5EF4-FFF2-40B4-BE49-F238E27FC236}">
                  <a16:creationId xmlns:a16="http://schemas.microsoft.com/office/drawing/2014/main" id="{8CE02713-F96D-4D4F-BF17-84C0642B0F89}"/>
                </a:ext>
              </a:extLst>
            </p:cNvPr>
            <p:cNvSpPr>
              <a:spLocks noChangeShapeType="1"/>
            </p:cNvSpPr>
            <p:nvPr/>
          </p:nvSpPr>
          <p:spPr bwMode="auto">
            <a:xfrm>
              <a:off x="8153400" y="2590800"/>
              <a:ext cx="914400" cy="0"/>
            </a:xfrm>
            <a:prstGeom prst="line">
              <a:avLst/>
            </a:prstGeom>
            <a:noFill/>
            <a:ln w="9525">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8" name="Line 29">
              <a:extLst>
                <a:ext uri="{FF2B5EF4-FFF2-40B4-BE49-F238E27FC236}">
                  <a16:creationId xmlns:a16="http://schemas.microsoft.com/office/drawing/2014/main" id="{E4A9670C-3C9C-4420-8900-27C11CB53D49}"/>
                </a:ext>
              </a:extLst>
            </p:cNvPr>
            <p:cNvSpPr>
              <a:spLocks noChangeShapeType="1"/>
            </p:cNvSpPr>
            <p:nvPr/>
          </p:nvSpPr>
          <p:spPr bwMode="auto">
            <a:xfrm>
              <a:off x="8153400" y="3048000"/>
              <a:ext cx="838200" cy="0"/>
            </a:xfrm>
            <a:prstGeom prst="line">
              <a:avLst/>
            </a:prstGeom>
            <a:noFill/>
            <a:ln w="9525">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9" name="Line 30">
              <a:extLst>
                <a:ext uri="{FF2B5EF4-FFF2-40B4-BE49-F238E27FC236}">
                  <a16:creationId xmlns:a16="http://schemas.microsoft.com/office/drawing/2014/main" id="{5125E0DE-21D9-47BE-B619-888FB3B47B00}"/>
                </a:ext>
              </a:extLst>
            </p:cNvPr>
            <p:cNvSpPr>
              <a:spLocks noChangeShapeType="1"/>
            </p:cNvSpPr>
            <p:nvPr/>
          </p:nvSpPr>
          <p:spPr bwMode="auto">
            <a:xfrm>
              <a:off x="8610600" y="2590800"/>
              <a:ext cx="0" cy="457200"/>
            </a:xfrm>
            <a:prstGeom prst="line">
              <a:avLst/>
            </a:prstGeom>
            <a:noFill/>
            <a:ln w="9525">
              <a:solidFill>
                <a:srgbClr val="00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0" name="Text Box 31">
              <a:extLst>
                <a:ext uri="{FF2B5EF4-FFF2-40B4-BE49-F238E27FC236}">
                  <a16:creationId xmlns:a16="http://schemas.microsoft.com/office/drawing/2014/main" id="{179DE555-270B-4B2A-87AB-51175AC83A6E}"/>
                </a:ext>
              </a:extLst>
            </p:cNvPr>
            <p:cNvSpPr txBox="1">
              <a:spLocks noChangeArrowheads="1"/>
            </p:cNvSpPr>
            <p:nvPr/>
          </p:nvSpPr>
          <p:spPr bwMode="auto">
            <a:xfrm>
              <a:off x="8594726" y="2605089"/>
              <a:ext cx="412526" cy="329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600" dirty="0">
                  <a:solidFill>
                    <a:srgbClr val="CC3300"/>
                  </a:solidFill>
                  <a:latin typeface="Times New Roman" panose="02020603050405020304" pitchFamily="18" charset="0"/>
                </a:rPr>
                <a:t>sort</a:t>
              </a:r>
            </a:p>
          </p:txBody>
        </p:sp>
        <p:sp>
          <p:nvSpPr>
            <p:cNvPr id="31" name="Line 32">
              <a:extLst>
                <a:ext uri="{FF2B5EF4-FFF2-40B4-BE49-F238E27FC236}">
                  <a16:creationId xmlns:a16="http://schemas.microsoft.com/office/drawing/2014/main" id="{592A5870-25F5-416A-8FA2-67B643589D71}"/>
                </a:ext>
              </a:extLst>
            </p:cNvPr>
            <p:cNvSpPr>
              <a:spLocks noChangeShapeType="1"/>
            </p:cNvSpPr>
            <p:nvPr/>
          </p:nvSpPr>
          <p:spPr bwMode="auto">
            <a:xfrm flipH="1">
              <a:off x="3581400" y="2667000"/>
              <a:ext cx="1981200" cy="381000"/>
            </a:xfrm>
            <a:prstGeom prst="line">
              <a:avLst/>
            </a:prstGeom>
            <a:noFill/>
            <a:ln w="9525">
              <a:solidFill>
                <a:srgbClr val="00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2" name="Line 33">
              <a:extLst>
                <a:ext uri="{FF2B5EF4-FFF2-40B4-BE49-F238E27FC236}">
                  <a16:creationId xmlns:a16="http://schemas.microsoft.com/office/drawing/2014/main" id="{2AD4F294-B21E-4518-B5D3-0329C1618E83}"/>
                </a:ext>
              </a:extLst>
            </p:cNvPr>
            <p:cNvSpPr>
              <a:spLocks noChangeShapeType="1"/>
            </p:cNvSpPr>
            <p:nvPr/>
          </p:nvSpPr>
          <p:spPr bwMode="auto">
            <a:xfrm>
              <a:off x="3810000" y="2667000"/>
              <a:ext cx="1752600" cy="381000"/>
            </a:xfrm>
            <a:prstGeom prst="line">
              <a:avLst/>
            </a:prstGeom>
            <a:noFill/>
            <a:ln w="9525">
              <a:solidFill>
                <a:srgbClr val="00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3" name="Line 35">
              <a:extLst>
                <a:ext uri="{FF2B5EF4-FFF2-40B4-BE49-F238E27FC236}">
                  <a16:creationId xmlns:a16="http://schemas.microsoft.com/office/drawing/2014/main" id="{B50393D5-279E-40C3-AA95-7F9EFE156880}"/>
                </a:ext>
              </a:extLst>
            </p:cNvPr>
            <p:cNvSpPr>
              <a:spLocks noChangeShapeType="1"/>
            </p:cNvSpPr>
            <p:nvPr/>
          </p:nvSpPr>
          <p:spPr bwMode="auto">
            <a:xfrm>
              <a:off x="4191000" y="3352800"/>
              <a:ext cx="4876800" cy="0"/>
            </a:xfrm>
            <a:prstGeom prst="line">
              <a:avLst/>
            </a:prstGeom>
            <a:noFill/>
            <a:ln w="9525">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4" name="Line 36">
              <a:extLst>
                <a:ext uri="{FF2B5EF4-FFF2-40B4-BE49-F238E27FC236}">
                  <a16:creationId xmlns:a16="http://schemas.microsoft.com/office/drawing/2014/main" id="{424A35F1-0433-44E6-A68C-B5E6FD14C497}"/>
                </a:ext>
              </a:extLst>
            </p:cNvPr>
            <p:cNvSpPr>
              <a:spLocks noChangeShapeType="1"/>
            </p:cNvSpPr>
            <p:nvPr/>
          </p:nvSpPr>
          <p:spPr bwMode="auto">
            <a:xfrm>
              <a:off x="4191000" y="3581400"/>
              <a:ext cx="4953000" cy="0"/>
            </a:xfrm>
            <a:prstGeom prst="line">
              <a:avLst/>
            </a:prstGeom>
            <a:noFill/>
            <a:ln w="9525">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5" name="Text Box 38">
              <a:extLst>
                <a:ext uri="{FF2B5EF4-FFF2-40B4-BE49-F238E27FC236}">
                  <a16:creationId xmlns:a16="http://schemas.microsoft.com/office/drawing/2014/main" id="{E18C0777-F1F0-4555-98D9-3A98B438CC91}"/>
                </a:ext>
              </a:extLst>
            </p:cNvPr>
            <p:cNvSpPr txBox="1">
              <a:spLocks noChangeArrowheads="1"/>
            </p:cNvSpPr>
            <p:nvPr/>
          </p:nvSpPr>
          <p:spPr bwMode="auto">
            <a:xfrm>
              <a:off x="4953001" y="3276601"/>
              <a:ext cx="2345319" cy="329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600">
                  <a:solidFill>
                    <a:srgbClr val="CC3300"/>
                  </a:solidFill>
                  <a:latin typeface="Times New Roman" panose="02020603050405020304" pitchFamily="18" charset="0"/>
                </a:rPr>
                <a:t>Sort by the rightmost records of</a:t>
              </a:r>
            </a:p>
          </p:txBody>
        </p:sp>
        <p:graphicFrame>
          <p:nvGraphicFramePr>
            <p:cNvPr id="36" name="Object 39">
              <a:extLst>
                <a:ext uri="{FF2B5EF4-FFF2-40B4-BE49-F238E27FC236}">
                  <a16:creationId xmlns:a16="http://schemas.microsoft.com/office/drawing/2014/main" id="{867CB403-352A-4FF0-9267-08E7038A9635}"/>
                </a:ext>
              </a:extLst>
            </p:cNvPr>
            <p:cNvGraphicFramePr>
              <a:graphicFrameLocks noChangeAspect="1"/>
            </p:cNvGraphicFramePr>
            <p:nvPr>
              <p:extLst>
                <p:ext uri="{D42A27DB-BD31-4B8C-83A1-F6EECF244321}">
                  <p14:modId xmlns:p14="http://schemas.microsoft.com/office/powerpoint/2010/main" val="325205113"/>
                </p:ext>
              </p:extLst>
            </p:nvPr>
          </p:nvGraphicFramePr>
          <p:xfrm>
            <a:off x="8305800" y="3200401"/>
            <a:ext cx="520700" cy="404813"/>
          </p:xfrm>
          <a:graphic>
            <a:graphicData uri="http://schemas.openxmlformats.org/presentationml/2006/ole">
              <mc:AlternateContent xmlns:mc="http://schemas.openxmlformats.org/markup-compatibility/2006">
                <mc:Choice xmlns:v="urn:schemas-microsoft-com:vml" Requires="v">
                  <p:oleObj spid="_x0000_s4107" name="方程式" r:id="rId6" imgW="520560" imgH="406080" progId="Equation.2">
                    <p:embed/>
                  </p:oleObj>
                </mc:Choice>
                <mc:Fallback>
                  <p:oleObj name="方程式" r:id="rId6" imgW="520560" imgH="406080" progId="Equation.2">
                    <p:embed/>
                    <p:pic>
                      <p:nvPicPr>
                        <p:cNvPr id="1027" name="Object 39">
                          <a:extLst>
                            <a:ext uri="{FF2B5EF4-FFF2-40B4-BE49-F238E27FC236}">
                              <a16:creationId xmlns:a16="http://schemas.microsoft.com/office/drawing/2014/main" id="{867CB403-352A-4FF0-9267-08E7038A9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5800" y="3200401"/>
                          <a:ext cx="520700" cy="404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Text Box 40">
              <a:extLst>
                <a:ext uri="{FF2B5EF4-FFF2-40B4-BE49-F238E27FC236}">
                  <a16:creationId xmlns:a16="http://schemas.microsoft.com/office/drawing/2014/main" id="{D019037C-8C71-4A9F-8179-23222D46D547}"/>
                </a:ext>
              </a:extLst>
            </p:cNvPr>
            <p:cNvSpPr txBox="1">
              <a:spLocks noChangeArrowheads="1"/>
            </p:cNvSpPr>
            <p:nvPr/>
          </p:nvSpPr>
          <p:spPr bwMode="auto">
            <a:xfrm>
              <a:off x="8763001" y="3276601"/>
              <a:ext cx="788644" cy="329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600">
                  <a:solidFill>
                    <a:srgbClr val="CC3300"/>
                  </a:solidFill>
                  <a:latin typeface="Times New Roman" panose="02020603050405020304" pitchFamily="18" charset="0"/>
                </a:rPr>
                <a:t>-1 blocks</a:t>
              </a:r>
            </a:p>
          </p:txBody>
        </p:sp>
        <p:sp>
          <p:nvSpPr>
            <p:cNvPr id="38" name="Line 41">
              <a:extLst>
                <a:ext uri="{FF2B5EF4-FFF2-40B4-BE49-F238E27FC236}">
                  <a16:creationId xmlns:a16="http://schemas.microsoft.com/office/drawing/2014/main" id="{705A5997-7DFA-4A77-9DC6-B72274564A61}"/>
                </a:ext>
              </a:extLst>
            </p:cNvPr>
            <p:cNvSpPr>
              <a:spLocks noChangeShapeType="1"/>
            </p:cNvSpPr>
            <p:nvPr/>
          </p:nvSpPr>
          <p:spPr bwMode="auto">
            <a:xfrm flipH="1">
              <a:off x="3200400" y="3962400"/>
              <a:ext cx="10668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9" name="Line 42">
              <a:extLst>
                <a:ext uri="{FF2B5EF4-FFF2-40B4-BE49-F238E27FC236}">
                  <a16:creationId xmlns:a16="http://schemas.microsoft.com/office/drawing/2014/main" id="{629C9E16-A1F2-4168-A5E0-5664EA1FB4C0}"/>
                </a:ext>
              </a:extLst>
            </p:cNvPr>
            <p:cNvSpPr>
              <a:spLocks noChangeShapeType="1"/>
            </p:cNvSpPr>
            <p:nvPr/>
          </p:nvSpPr>
          <p:spPr bwMode="auto">
            <a:xfrm>
              <a:off x="3200400" y="3962400"/>
              <a:ext cx="10668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40" name="Text Box 43">
              <a:extLst>
                <a:ext uri="{FF2B5EF4-FFF2-40B4-BE49-F238E27FC236}">
                  <a16:creationId xmlns:a16="http://schemas.microsoft.com/office/drawing/2014/main" id="{3607A87E-0E27-4D4C-AE20-06FA68FFB5B8}"/>
                </a:ext>
              </a:extLst>
            </p:cNvPr>
            <p:cNvSpPr txBox="1">
              <a:spLocks noChangeArrowheads="1"/>
            </p:cNvSpPr>
            <p:nvPr/>
          </p:nvSpPr>
          <p:spPr bwMode="auto">
            <a:xfrm>
              <a:off x="4276726" y="3952876"/>
              <a:ext cx="745812" cy="329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600" dirty="0">
                  <a:solidFill>
                    <a:srgbClr val="CC3300"/>
                  </a:solidFill>
                  <a:latin typeface="Times New Roman" panose="02020603050405020304" pitchFamily="18" charset="0"/>
                </a:rPr>
                <a:t>compare</a:t>
              </a:r>
            </a:p>
          </p:txBody>
        </p:sp>
        <p:sp>
          <p:nvSpPr>
            <p:cNvPr id="41" name="Text Box 44">
              <a:extLst>
                <a:ext uri="{FF2B5EF4-FFF2-40B4-BE49-F238E27FC236}">
                  <a16:creationId xmlns:a16="http://schemas.microsoft.com/office/drawing/2014/main" id="{8107644E-3FA5-49EF-A55C-4183044F88C1}"/>
                </a:ext>
              </a:extLst>
            </p:cNvPr>
            <p:cNvSpPr txBox="1">
              <a:spLocks noChangeArrowheads="1"/>
            </p:cNvSpPr>
            <p:nvPr/>
          </p:nvSpPr>
          <p:spPr bwMode="auto">
            <a:xfrm>
              <a:off x="3335961" y="3900489"/>
              <a:ext cx="802029" cy="329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600" dirty="0">
                  <a:solidFill>
                    <a:srgbClr val="CC3300"/>
                  </a:solidFill>
                  <a:latin typeface="Times New Roman" panose="02020603050405020304" pitchFamily="18" charset="0"/>
                </a:rPr>
                <a:t>exchange</a:t>
              </a:r>
            </a:p>
          </p:txBody>
        </p:sp>
        <p:sp>
          <p:nvSpPr>
            <p:cNvPr id="42" name="Line 45">
              <a:extLst>
                <a:ext uri="{FF2B5EF4-FFF2-40B4-BE49-F238E27FC236}">
                  <a16:creationId xmlns:a16="http://schemas.microsoft.com/office/drawing/2014/main" id="{8658E7C0-0369-40A7-B1E5-43C30363F183}"/>
                </a:ext>
              </a:extLst>
            </p:cNvPr>
            <p:cNvSpPr>
              <a:spLocks noChangeShapeType="1"/>
            </p:cNvSpPr>
            <p:nvPr/>
          </p:nvSpPr>
          <p:spPr bwMode="auto">
            <a:xfrm flipH="1">
              <a:off x="3429000" y="4648200"/>
              <a:ext cx="1828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43" name="Line 46">
              <a:extLst>
                <a:ext uri="{FF2B5EF4-FFF2-40B4-BE49-F238E27FC236}">
                  <a16:creationId xmlns:a16="http://schemas.microsoft.com/office/drawing/2014/main" id="{276C831F-967D-4B03-9FF4-CDD7FF21AF7A}"/>
                </a:ext>
              </a:extLst>
            </p:cNvPr>
            <p:cNvSpPr>
              <a:spLocks noChangeShapeType="1"/>
            </p:cNvSpPr>
            <p:nvPr/>
          </p:nvSpPr>
          <p:spPr bwMode="auto">
            <a:xfrm>
              <a:off x="3429000" y="4648200"/>
              <a:ext cx="17526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44" name="Text Box 47">
              <a:extLst>
                <a:ext uri="{FF2B5EF4-FFF2-40B4-BE49-F238E27FC236}">
                  <a16:creationId xmlns:a16="http://schemas.microsoft.com/office/drawing/2014/main" id="{CADA6058-9142-4059-8AD8-E8D36C919CBB}"/>
                </a:ext>
              </a:extLst>
            </p:cNvPr>
            <p:cNvSpPr txBox="1">
              <a:spLocks noChangeArrowheads="1"/>
            </p:cNvSpPr>
            <p:nvPr/>
          </p:nvSpPr>
          <p:spPr bwMode="auto">
            <a:xfrm>
              <a:off x="4267201" y="4419601"/>
              <a:ext cx="1057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2000" dirty="0">
                  <a:solidFill>
                    <a:srgbClr val="CC3300"/>
                  </a:solidFill>
                  <a:latin typeface="Times New Roman" panose="02020603050405020304" pitchFamily="18" charset="0"/>
                </a:rPr>
                <a:t>compare</a:t>
              </a:r>
            </a:p>
          </p:txBody>
        </p:sp>
        <p:sp>
          <p:nvSpPr>
            <p:cNvPr id="45" name="Text Box 48">
              <a:extLst>
                <a:ext uri="{FF2B5EF4-FFF2-40B4-BE49-F238E27FC236}">
                  <a16:creationId xmlns:a16="http://schemas.microsoft.com/office/drawing/2014/main" id="{C2E4A0B6-320C-4C2B-8840-69C5EB811517}"/>
                </a:ext>
              </a:extLst>
            </p:cNvPr>
            <p:cNvSpPr txBox="1">
              <a:spLocks noChangeArrowheads="1"/>
            </p:cNvSpPr>
            <p:nvPr/>
          </p:nvSpPr>
          <p:spPr bwMode="auto">
            <a:xfrm>
              <a:off x="3930103" y="4662489"/>
              <a:ext cx="832944" cy="36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800" dirty="0">
                  <a:solidFill>
                    <a:srgbClr val="CC3300"/>
                  </a:solidFill>
                  <a:latin typeface="Times New Roman" panose="02020603050405020304" pitchFamily="18" charset="0"/>
                </a:rPr>
                <a:t>exchange</a:t>
              </a:r>
            </a:p>
          </p:txBody>
        </p:sp>
        <p:sp>
          <p:nvSpPr>
            <p:cNvPr id="46" name="Line 49">
              <a:extLst>
                <a:ext uri="{FF2B5EF4-FFF2-40B4-BE49-F238E27FC236}">
                  <a16:creationId xmlns:a16="http://schemas.microsoft.com/office/drawing/2014/main" id="{7567B690-3BEA-46FB-9EC7-28D43D60930F}"/>
                </a:ext>
              </a:extLst>
            </p:cNvPr>
            <p:cNvSpPr>
              <a:spLocks noChangeShapeType="1"/>
            </p:cNvSpPr>
            <p:nvPr/>
          </p:nvSpPr>
          <p:spPr bwMode="auto">
            <a:xfrm flipH="1">
              <a:off x="3581400" y="5334000"/>
              <a:ext cx="7620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47" name="Line 50">
              <a:extLst>
                <a:ext uri="{FF2B5EF4-FFF2-40B4-BE49-F238E27FC236}">
                  <a16:creationId xmlns:a16="http://schemas.microsoft.com/office/drawing/2014/main" id="{97180C3F-E427-418A-81C5-BF42A3E50721}"/>
                </a:ext>
              </a:extLst>
            </p:cNvPr>
            <p:cNvSpPr>
              <a:spLocks noChangeShapeType="1"/>
            </p:cNvSpPr>
            <p:nvPr/>
          </p:nvSpPr>
          <p:spPr bwMode="auto">
            <a:xfrm>
              <a:off x="3581400" y="5334000"/>
              <a:ext cx="8382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48" name="Text Box 51">
              <a:extLst>
                <a:ext uri="{FF2B5EF4-FFF2-40B4-BE49-F238E27FC236}">
                  <a16:creationId xmlns:a16="http://schemas.microsoft.com/office/drawing/2014/main" id="{DEE938BD-3BB1-4955-8542-D2F8F619F3DC}"/>
                </a:ext>
              </a:extLst>
            </p:cNvPr>
            <p:cNvSpPr txBox="1">
              <a:spLocks noChangeArrowheads="1"/>
            </p:cNvSpPr>
            <p:nvPr/>
          </p:nvSpPr>
          <p:spPr bwMode="auto">
            <a:xfrm>
              <a:off x="4343401" y="5181601"/>
              <a:ext cx="1057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2000">
                  <a:solidFill>
                    <a:srgbClr val="CC3300"/>
                  </a:solidFill>
                  <a:latin typeface="Times New Roman" panose="02020603050405020304" pitchFamily="18" charset="0"/>
                </a:rPr>
                <a:t>compare</a:t>
              </a:r>
            </a:p>
          </p:txBody>
        </p:sp>
        <p:sp>
          <p:nvSpPr>
            <p:cNvPr id="49" name="Text Box 52">
              <a:extLst>
                <a:ext uri="{FF2B5EF4-FFF2-40B4-BE49-F238E27FC236}">
                  <a16:creationId xmlns:a16="http://schemas.microsoft.com/office/drawing/2014/main" id="{90FC6BDB-2901-4860-83A8-EC55BF283E2B}"/>
                </a:ext>
              </a:extLst>
            </p:cNvPr>
            <p:cNvSpPr txBox="1">
              <a:spLocks noChangeArrowheads="1"/>
            </p:cNvSpPr>
            <p:nvPr/>
          </p:nvSpPr>
          <p:spPr bwMode="auto">
            <a:xfrm>
              <a:off x="2689801" y="2209801"/>
              <a:ext cx="359788" cy="120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600" dirty="0">
                  <a:solidFill>
                    <a:srgbClr val="CC3300"/>
                  </a:solidFill>
                  <a:latin typeface="Times New Roman" panose="02020603050405020304" pitchFamily="18" charset="0"/>
                </a:rPr>
                <a:t>preprocessing</a:t>
              </a:r>
            </a:p>
          </p:txBody>
        </p:sp>
      </p:grpSp>
    </p:spTree>
    <p:extLst>
      <p:ext uri="{BB962C8B-B14F-4D97-AF65-F5344CB8AC3E}">
        <p14:creationId xmlns:p14="http://schemas.microsoft.com/office/powerpoint/2010/main" val="803793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31</a:t>
            </a:fld>
            <a:endParaRPr lang="en-IN" dirty="0"/>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grpSp>
        <p:nvGrpSpPr>
          <p:cNvPr id="50" name="Group 49">
            <a:extLst>
              <a:ext uri="{FF2B5EF4-FFF2-40B4-BE49-F238E27FC236}">
                <a16:creationId xmlns:a16="http://schemas.microsoft.com/office/drawing/2014/main" id="{81AAB860-DB4F-4E2D-B716-ABD81863E8BA}"/>
              </a:ext>
            </a:extLst>
          </p:cNvPr>
          <p:cNvGrpSpPr/>
          <p:nvPr/>
        </p:nvGrpSpPr>
        <p:grpSpPr>
          <a:xfrm>
            <a:off x="1882665" y="2016280"/>
            <a:ext cx="8115300" cy="3490913"/>
            <a:chOff x="2135188" y="504191"/>
            <a:chExt cx="8115300" cy="3490913"/>
          </a:xfrm>
        </p:grpSpPr>
        <p:sp>
          <p:nvSpPr>
            <p:cNvPr id="51" name="Text Box 48">
              <a:extLst>
                <a:ext uri="{FF2B5EF4-FFF2-40B4-BE49-F238E27FC236}">
                  <a16:creationId xmlns:a16="http://schemas.microsoft.com/office/drawing/2014/main" id="{A30011D7-2482-4407-9E3B-60E92C2AE39C}"/>
                </a:ext>
              </a:extLst>
            </p:cNvPr>
            <p:cNvSpPr txBox="1">
              <a:spLocks noChangeArrowheads="1"/>
            </p:cNvSpPr>
            <p:nvPr/>
          </p:nvSpPr>
          <p:spPr bwMode="auto">
            <a:xfrm>
              <a:off x="2135188" y="732791"/>
              <a:ext cx="8115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latin typeface="Times New Roman" panose="02020603050405020304" pitchFamily="18" charset="0"/>
                </a:rPr>
                <a:t>0  1  2  y  w  z  u   x  4  6  8  a  v  3  5  7  9  b  c  e  g  i  j  k  d  f  h  o  p  q  l  m  n  r  s  t</a:t>
              </a:r>
            </a:p>
          </p:txBody>
        </p:sp>
        <p:sp>
          <p:nvSpPr>
            <p:cNvPr id="52" name="Text Box 49">
              <a:extLst>
                <a:ext uri="{FF2B5EF4-FFF2-40B4-BE49-F238E27FC236}">
                  <a16:creationId xmlns:a16="http://schemas.microsoft.com/office/drawing/2014/main" id="{85E5728C-C86B-4AF3-9248-96E3596FB19C}"/>
                </a:ext>
              </a:extLst>
            </p:cNvPr>
            <p:cNvSpPr txBox="1">
              <a:spLocks noChangeArrowheads="1"/>
            </p:cNvSpPr>
            <p:nvPr/>
          </p:nvSpPr>
          <p:spPr bwMode="auto">
            <a:xfrm>
              <a:off x="2859089" y="580391"/>
              <a:ext cx="288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6600"/>
                  </a:solidFill>
                  <a:latin typeface="Times New Roman" panose="02020603050405020304" pitchFamily="18" charset="0"/>
                  <a:sym typeface="Symbol" panose="05050102010706020507" pitchFamily="18" charset="2"/>
                </a:rPr>
                <a:t></a:t>
              </a:r>
              <a:endParaRPr lang="en-US" altLang="zh-TW" sz="1800">
                <a:solidFill>
                  <a:srgbClr val="CC3300"/>
                </a:solidFill>
                <a:latin typeface="Times New Roman" panose="02020603050405020304" pitchFamily="18" charset="0"/>
              </a:endParaRPr>
            </a:p>
          </p:txBody>
        </p:sp>
        <p:sp>
          <p:nvSpPr>
            <p:cNvPr id="53" name="Rectangle 50">
              <a:extLst>
                <a:ext uri="{FF2B5EF4-FFF2-40B4-BE49-F238E27FC236}">
                  <a16:creationId xmlns:a16="http://schemas.microsoft.com/office/drawing/2014/main" id="{1B273F78-C482-41FB-8135-748533725C4B}"/>
                </a:ext>
              </a:extLst>
            </p:cNvPr>
            <p:cNvSpPr>
              <a:spLocks noChangeArrowheads="1"/>
            </p:cNvSpPr>
            <p:nvPr/>
          </p:nvSpPr>
          <p:spPr bwMode="auto">
            <a:xfrm>
              <a:off x="4078289" y="580391"/>
              <a:ext cx="288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6600"/>
                  </a:solidFill>
                  <a:latin typeface="Times New Roman" panose="02020603050405020304" pitchFamily="18" charset="0"/>
                  <a:sym typeface="Symbol" panose="05050102010706020507" pitchFamily="18" charset="2"/>
                </a:rPr>
                <a:t></a:t>
              </a:r>
            </a:p>
          </p:txBody>
        </p:sp>
        <p:sp>
          <p:nvSpPr>
            <p:cNvPr id="54" name="Rectangle 51">
              <a:extLst>
                <a:ext uri="{FF2B5EF4-FFF2-40B4-BE49-F238E27FC236}">
                  <a16:creationId xmlns:a16="http://schemas.microsoft.com/office/drawing/2014/main" id="{F0D83A08-D6E7-45FE-9112-4A0DD7D49608}"/>
                </a:ext>
              </a:extLst>
            </p:cNvPr>
            <p:cNvSpPr>
              <a:spLocks noChangeArrowheads="1"/>
            </p:cNvSpPr>
            <p:nvPr/>
          </p:nvSpPr>
          <p:spPr bwMode="auto">
            <a:xfrm>
              <a:off x="5145089" y="504191"/>
              <a:ext cx="288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6600"/>
                  </a:solidFill>
                  <a:latin typeface="Times New Roman" panose="02020603050405020304" pitchFamily="18" charset="0"/>
                  <a:sym typeface="Symbol" panose="05050102010706020507" pitchFamily="18" charset="2"/>
                </a:rPr>
                <a:t></a:t>
              </a:r>
            </a:p>
          </p:txBody>
        </p:sp>
        <p:sp>
          <p:nvSpPr>
            <p:cNvPr id="55" name="Text Box 52">
              <a:extLst>
                <a:ext uri="{FF2B5EF4-FFF2-40B4-BE49-F238E27FC236}">
                  <a16:creationId xmlns:a16="http://schemas.microsoft.com/office/drawing/2014/main" id="{0FBB0D9B-4E61-4957-8EA0-2F59611D8C75}"/>
                </a:ext>
              </a:extLst>
            </p:cNvPr>
            <p:cNvSpPr txBox="1">
              <a:spLocks noChangeArrowheads="1"/>
            </p:cNvSpPr>
            <p:nvPr/>
          </p:nvSpPr>
          <p:spPr bwMode="auto">
            <a:xfrm>
              <a:off x="2135188" y="1647191"/>
              <a:ext cx="8115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dirty="0">
                  <a:latin typeface="Times New Roman" panose="02020603050405020304" pitchFamily="18" charset="0"/>
                </a:rPr>
                <a:t>0  1  2  3  w  z  u   x  4  6  8  a  v  y  5  7  9  b  c  e  g  </a:t>
              </a:r>
              <a:r>
                <a:rPr lang="en-US" altLang="zh-TW" sz="1800" dirty="0" err="1">
                  <a:latin typeface="Times New Roman" panose="02020603050405020304" pitchFamily="18" charset="0"/>
                </a:rPr>
                <a:t>i</a:t>
              </a:r>
              <a:r>
                <a:rPr lang="en-US" altLang="zh-TW" sz="1800" dirty="0">
                  <a:latin typeface="Times New Roman" panose="02020603050405020304" pitchFamily="18" charset="0"/>
                </a:rPr>
                <a:t>  j  k  d  f  h  o  p  q  l  m  n  r  s  t</a:t>
              </a:r>
            </a:p>
          </p:txBody>
        </p:sp>
        <p:sp>
          <p:nvSpPr>
            <p:cNvPr id="56" name="Text Box 53">
              <a:extLst>
                <a:ext uri="{FF2B5EF4-FFF2-40B4-BE49-F238E27FC236}">
                  <a16:creationId xmlns:a16="http://schemas.microsoft.com/office/drawing/2014/main" id="{12277CA6-7481-491C-AA33-8DB837888861}"/>
                </a:ext>
              </a:extLst>
            </p:cNvPr>
            <p:cNvSpPr txBox="1">
              <a:spLocks noChangeArrowheads="1"/>
            </p:cNvSpPr>
            <p:nvPr/>
          </p:nvSpPr>
          <p:spPr bwMode="auto">
            <a:xfrm>
              <a:off x="3087689" y="1494791"/>
              <a:ext cx="288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6600"/>
                  </a:solidFill>
                  <a:latin typeface="Times New Roman" panose="02020603050405020304" pitchFamily="18" charset="0"/>
                  <a:sym typeface="Symbol" panose="05050102010706020507" pitchFamily="18" charset="2"/>
                </a:rPr>
                <a:t></a:t>
              </a:r>
              <a:endParaRPr lang="en-US" altLang="zh-TW" sz="1800">
                <a:solidFill>
                  <a:srgbClr val="CC3300"/>
                </a:solidFill>
                <a:latin typeface="Times New Roman" panose="02020603050405020304" pitchFamily="18" charset="0"/>
              </a:endParaRPr>
            </a:p>
          </p:txBody>
        </p:sp>
        <p:sp>
          <p:nvSpPr>
            <p:cNvPr id="57" name="Rectangle 54">
              <a:extLst>
                <a:ext uri="{FF2B5EF4-FFF2-40B4-BE49-F238E27FC236}">
                  <a16:creationId xmlns:a16="http://schemas.microsoft.com/office/drawing/2014/main" id="{6472CB12-2AB4-453D-97E0-B7366EF57C33}"/>
                </a:ext>
              </a:extLst>
            </p:cNvPr>
            <p:cNvSpPr>
              <a:spLocks noChangeArrowheads="1"/>
            </p:cNvSpPr>
            <p:nvPr/>
          </p:nvSpPr>
          <p:spPr bwMode="auto">
            <a:xfrm>
              <a:off x="4078289" y="1494791"/>
              <a:ext cx="288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6600"/>
                  </a:solidFill>
                  <a:latin typeface="Times New Roman" panose="02020603050405020304" pitchFamily="18" charset="0"/>
                  <a:sym typeface="Symbol" panose="05050102010706020507" pitchFamily="18" charset="2"/>
                </a:rPr>
                <a:t></a:t>
              </a:r>
            </a:p>
          </p:txBody>
        </p:sp>
        <p:sp>
          <p:nvSpPr>
            <p:cNvPr id="58" name="Rectangle 55">
              <a:extLst>
                <a:ext uri="{FF2B5EF4-FFF2-40B4-BE49-F238E27FC236}">
                  <a16:creationId xmlns:a16="http://schemas.microsoft.com/office/drawing/2014/main" id="{87A11AF3-1270-4D31-8227-8885503F6750}"/>
                </a:ext>
              </a:extLst>
            </p:cNvPr>
            <p:cNvSpPr>
              <a:spLocks noChangeArrowheads="1"/>
            </p:cNvSpPr>
            <p:nvPr/>
          </p:nvSpPr>
          <p:spPr bwMode="auto">
            <a:xfrm>
              <a:off x="5373689" y="1418591"/>
              <a:ext cx="288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6600"/>
                  </a:solidFill>
                  <a:latin typeface="Times New Roman" panose="02020603050405020304" pitchFamily="18" charset="0"/>
                  <a:sym typeface="Symbol" panose="05050102010706020507" pitchFamily="18" charset="2"/>
                </a:rPr>
                <a:t></a:t>
              </a:r>
            </a:p>
          </p:txBody>
        </p:sp>
        <p:sp>
          <p:nvSpPr>
            <p:cNvPr id="59" name="Line 56">
              <a:extLst>
                <a:ext uri="{FF2B5EF4-FFF2-40B4-BE49-F238E27FC236}">
                  <a16:creationId xmlns:a16="http://schemas.microsoft.com/office/drawing/2014/main" id="{D431BF77-2A19-4880-AFDF-58C3DB8A425C}"/>
                </a:ext>
              </a:extLst>
            </p:cNvPr>
            <p:cNvSpPr>
              <a:spLocks noChangeShapeType="1"/>
            </p:cNvSpPr>
            <p:nvPr/>
          </p:nvSpPr>
          <p:spPr bwMode="auto">
            <a:xfrm flipH="1">
              <a:off x="2935288" y="1113790"/>
              <a:ext cx="23622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60" name="Line 57">
              <a:extLst>
                <a:ext uri="{FF2B5EF4-FFF2-40B4-BE49-F238E27FC236}">
                  <a16:creationId xmlns:a16="http://schemas.microsoft.com/office/drawing/2014/main" id="{2C179066-F94C-4C00-866B-D15C437377C4}"/>
                </a:ext>
              </a:extLst>
            </p:cNvPr>
            <p:cNvSpPr>
              <a:spLocks noChangeShapeType="1"/>
            </p:cNvSpPr>
            <p:nvPr/>
          </p:nvSpPr>
          <p:spPr bwMode="auto">
            <a:xfrm>
              <a:off x="3011488" y="1037590"/>
              <a:ext cx="2362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61" name="Text Box 58">
              <a:extLst>
                <a:ext uri="{FF2B5EF4-FFF2-40B4-BE49-F238E27FC236}">
                  <a16:creationId xmlns:a16="http://schemas.microsoft.com/office/drawing/2014/main" id="{74B9E5C2-4D67-49DC-A12A-69091C3E5A5D}"/>
                </a:ext>
              </a:extLst>
            </p:cNvPr>
            <p:cNvSpPr txBox="1">
              <a:spLocks noChangeArrowheads="1"/>
            </p:cNvSpPr>
            <p:nvPr/>
          </p:nvSpPr>
          <p:spPr bwMode="auto">
            <a:xfrm>
              <a:off x="2135188" y="2561591"/>
              <a:ext cx="805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latin typeface="Times New Roman" panose="02020603050405020304" pitchFamily="18" charset="0"/>
                </a:rPr>
                <a:t>0  1  2  3  4  z  u   x w  6  8  a  v  y  5  7  9  b  c  e  g  i  j  k  d  f  h  o  p  q  l  m  n  r  s  t</a:t>
              </a:r>
            </a:p>
          </p:txBody>
        </p:sp>
        <p:sp>
          <p:nvSpPr>
            <p:cNvPr id="62" name="Text Box 59">
              <a:extLst>
                <a:ext uri="{FF2B5EF4-FFF2-40B4-BE49-F238E27FC236}">
                  <a16:creationId xmlns:a16="http://schemas.microsoft.com/office/drawing/2014/main" id="{28241212-A82E-4825-BA41-91CAF58018A8}"/>
                </a:ext>
              </a:extLst>
            </p:cNvPr>
            <p:cNvSpPr txBox="1">
              <a:spLocks noChangeArrowheads="1"/>
            </p:cNvSpPr>
            <p:nvPr/>
          </p:nvSpPr>
          <p:spPr bwMode="auto">
            <a:xfrm>
              <a:off x="3316289" y="2409191"/>
              <a:ext cx="288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6600"/>
                  </a:solidFill>
                  <a:latin typeface="Times New Roman" panose="02020603050405020304" pitchFamily="18" charset="0"/>
                  <a:sym typeface="Symbol" panose="05050102010706020507" pitchFamily="18" charset="2"/>
                </a:rPr>
                <a:t></a:t>
              </a:r>
              <a:endParaRPr lang="en-US" altLang="zh-TW" sz="1800">
                <a:solidFill>
                  <a:srgbClr val="CC3300"/>
                </a:solidFill>
                <a:latin typeface="Times New Roman" panose="02020603050405020304" pitchFamily="18" charset="0"/>
              </a:endParaRPr>
            </a:p>
          </p:txBody>
        </p:sp>
        <p:sp>
          <p:nvSpPr>
            <p:cNvPr id="63" name="Rectangle 60">
              <a:extLst>
                <a:ext uri="{FF2B5EF4-FFF2-40B4-BE49-F238E27FC236}">
                  <a16:creationId xmlns:a16="http://schemas.microsoft.com/office/drawing/2014/main" id="{1DBAE9DB-6ECB-44DD-8374-87BC91F3970C}"/>
                </a:ext>
              </a:extLst>
            </p:cNvPr>
            <p:cNvSpPr>
              <a:spLocks noChangeArrowheads="1"/>
            </p:cNvSpPr>
            <p:nvPr/>
          </p:nvSpPr>
          <p:spPr bwMode="auto">
            <a:xfrm>
              <a:off x="4230689" y="2409191"/>
              <a:ext cx="288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6600"/>
                  </a:solidFill>
                  <a:latin typeface="Times New Roman" panose="02020603050405020304" pitchFamily="18" charset="0"/>
                  <a:sym typeface="Symbol" panose="05050102010706020507" pitchFamily="18" charset="2"/>
                </a:rPr>
                <a:t></a:t>
              </a:r>
            </a:p>
          </p:txBody>
        </p:sp>
        <p:sp>
          <p:nvSpPr>
            <p:cNvPr id="64" name="Rectangle 61">
              <a:extLst>
                <a:ext uri="{FF2B5EF4-FFF2-40B4-BE49-F238E27FC236}">
                  <a16:creationId xmlns:a16="http://schemas.microsoft.com/office/drawing/2014/main" id="{FD1C5E36-1CC3-4850-9248-042359978275}"/>
                </a:ext>
              </a:extLst>
            </p:cNvPr>
            <p:cNvSpPr>
              <a:spLocks noChangeArrowheads="1"/>
            </p:cNvSpPr>
            <p:nvPr/>
          </p:nvSpPr>
          <p:spPr bwMode="auto">
            <a:xfrm>
              <a:off x="5373689" y="2332991"/>
              <a:ext cx="288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6600"/>
                  </a:solidFill>
                  <a:latin typeface="Times New Roman" panose="02020603050405020304" pitchFamily="18" charset="0"/>
                  <a:sym typeface="Symbol" panose="05050102010706020507" pitchFamily="18" charset="2"/>
                </a:rPr>
                <a:t></a:t>
              </a:r>
            </a:p>
          </p:txBody>
        </p:sp>
        <p:sp>
          <p:nvSpPr>
            <p:cNvPr id="65" name="Line 62">
              <a:extLst>
                <a:ext uri="{FF2B5EF4-FFF2-40B4-BE49-F238E27FC236}">
                  <a16:creationId xmlns:a16="http://schemas.microsoft.com/office/drawing/2014/main" id="{BF6FF44A-8C37-485A-8634-892366EE6923}"/>
                </a:ext>
              </a:extLst>
            </p:cNvPr>
            <p:cNvSpPr>
              <a:spLocks noChangeShapeType="1"/>
            </p:cNvSpPr>
            <p:nvPr/>
          </p:nvSpPr>
          <p:spPr bwMode="auto">
            <a:xfrm flipH="1">
              <a:off x="3163888" y="1951990"/>
              <a:ext cx="10668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66" name="Line 63">
              <a:extLst>
                <a:ext uri="{FF2B5EF4-FFF2-40B4-BE49-F238E27FC236}">
                  <a16:creationId xmlns:a16="http://schemas.microsoft.com/office/drawing/2014/main" id="{5C9E9E6A-8E90-438F-83A5-670D29044D02}"/>
                </a:ext>
              </a:extLst>
            </p:cNvPr>
            <p:cNvSpPr>
              <a:spLocks noChangeShapeType="1"/>
            </p:cNvSpPr>
            <p:nvPr/>
          </p:nvSpPr>
          <p:spPr bwMode="auto">
            <a:xfrm>
              <a:off x="3240088" y="1951990"/>
              <a:ext cx="9144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67" name="Text Box 64">
              <a:extLst>
                <a:ext uri="{FF2B5EF4-FFF2-40B4-BE49-F238E27FC236}">
                  <a16:creationId xmlns:a16="http://schemas.microsoft.com/office/drawing/2014/main" id="{12813099-F9AA-40F8-84CE-C60D7B070747}"/>
                </a:ext>
              </a:extLst>
            </p:cNvPr>
            <p:cNvSpPr txBox="1">
              <a:spLocks noChangeArrowheads="1"/>
            </p:cNvSpPr>
            <p:nvPr/>
          </p:nvSpPr>
          <p:spPr bwMode="auto">
            <a:xfrm>
              <a:off x="2192338" y="3628391"/>
              <a:ext cx="805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latin typeface="Times New Roman" panose="02020603050405020304" pitchFamily="18" charset="0"/>
                </a:rPr>
                <a:t>0  1  2  3  4  5  u   x w  6  8  a  v  y  z  7  9  b  c  e  g  i  j  k  d  f  h  o  p  q  l  m  n  r  s  t</a:t>
              </a:r>
            </a:p>
          </p:txBody>
        </p:sp>
        <p:sp>
          <p:nvSpPr>
            <p:cNvPr id="68" name="Text Box 65">
              <a:extLst>
                <a:ext uri="{FF2B5EF4-FFF2-40B4-BE49-F238E27FC236}">
                  <a16:creationId xmlns:a16="http://schemas.microsoft.com/office/drawing/2014/main" id="{C0B61B22-001D-4E05-856D-59238744D2CB}"/>
                </a:ext>
              </a:extLst>
            </p:cNvPr>
            <p:cNvSpPr txBox="1">
              <a:spLocks noChangeArrowheads="1"/>
            </p:cNvSpPr>
            <p:nvPr/>
          </p:nvSpPr>
          <p:spPr bwMode="auto">
            <a:xfrm>
              <a:off x="3544889" y="3475991"/>
              <a:ext cx="288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6600"/>
                  </a:solidFill>
                  <a:latin typeface="Times New Roman" panose="02020603050405020304" pitchFamily="18" charset="0"/>
                  <a:sym typeface="Symbol" panose="05050102010706020507" pitchFamily="18" charset="2"/>
                </a:rPr>
                <a:t></a:t>
              </a:r>
              <a:endParaRPr lang="en-US" altLang="zh-TW" sz="1800">
                <a:solidFill>
                  <a:srgbClr val="CC3300"/>
                </a:solidFill>
                <a:latin typeface="Times New Roman" panose="02020603050405020304" pitchFamily="18" charset="0"/>
              </a:endParaRPr>
            </a:p>
          </p:txBody>
        </p:sp>
        <p:sp>
          <p:nvSpPr>
            <p:cNvPr id="69" name="Rectangle 66">
              <a:extLst>
                <a:ext uri="{FF2B5EF4-FFF2-40B4-BE49-F238E27FC236}">
                  <a16:creationId xmlns:a16="http://schemas.microsoft.com/office/drawing/2014/main" id="{69E483FF-F7CE-47FA-96C7-441122EFD70B}"/>
                </a:ext>
              </a:extLst>
            </p:cNvPr>
            <p:cNvSpPr>
              <a:spLocks noChangeArrowheads="1"/>
            </p:cNvSpPr>
            <p:nvPr/>
          </p:nvSpPr>
          <p:spPr bwMode="auto">
            <a:xfrm>
              <a:off x="4306889" y="3475991"/>
              <a:ext cx="288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6600"/>
                  </a:solidFill>
                  <a:latin typeface="Times New Roman" panose="02020603050405020304" pitchFamily="18" charset="0"/>
                  <a:sym typeface="Symbol" panose="05050102010706020507" pitchFamily="18" charset="2"/>
                </a:rPr>
                <a:t></a:t>
              </a:r>
            </a:p>
          </p:txBody>
        </p:sp>
        <p:sp>
          <p:nvSpPr>
            <p:cNvPr id="70" name="Rectangle 67">
              <a:extLst>
                <a:ext uri="{FF2B5EF4-FFF2-40B4-BE49-F238E27FC236}">
                  <a16:creationId xmlns:a16="http://schemas.microsoft.com/office/drawing/2014/main" id="{0619E38A-C816-4B35-B154-8C8FDAC4DE5D}"/>
                </a:ext>
              </a:extLst>
            </p:cNvPr>
            <p:cNvSpPr>
              <a:spLocks noChangeArrowheads="1"/>
            </p:cNvSpPr>
            <p:nvPr/>
          </p:nvSpPr>
          <p:spPr bwMode="auto">
            <a:xfrm>
              <a:off x="5602289" y="3399791"/>
              <a:ext cx="288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6600"/>
                  </a:solidFill>
                  <a:latin typeface="Times New Roman" panose="02020603050405020304" pitchFamily="18" charset="0"/>
                  <a:sym typeface="Symbol" panose="05050102010706020507" pitchFamily="18" charset="2"/>
                </a:rPr>
                <a:t></a:t>
              </a:r>
            </a:p>
          </p:txBody>
        </p:sp>
        <p:sp>
          <p:nvSpPr>
            <p:cNvPr id="71" name="Line 68">
              <a:extLst>
                <a:ext uri="{FF2B5EF4-FFF2-40B4-BE49-F238E27FC236}">
                  <a16:creationId xmlns:a16="http://schemas.microsoft.com/office/drawing/2014/main" id="{3E3A0FF8-F5CC-4471-9C97-041461FC94D7}"/>
                </a:ext>
              </a:extLst>
            </p:cNvPr>
            <p:cNvSpPr>
              <a:spLocks noChangeShapeType="1"/>
            </p:cNvSpPr>
            <p:nvPr/>
          </p:nvSpPr>
          <p:spPr bwMode="auto">
            <a:xfrm>
              <a:off x="3392488" y="2866390"/>
              <a:ext cx="22098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72" name="Line 69">
              <a:extLst>
                <a:ext uri="{FF2B5EF4-FFF2-40B4-BE49-F238E27FC236}">
                  <a16:creationId xmlns:a16="http://schemas.microsoft.com/office/drawing/2014/main" id="{E282A33E-7E70-4F32-B5D8-1D0F879D8118}"/>
                </a:ext>
              </a:extLst>
            </p:cNvPr>
            <p:cNvSpPr>
              <a:spLocks noChangeShapeType="1"/>
            </p:cNvSpPr>
            <p:nvPr/>
          </p:nvSpPr>
          <p:spPr bwMode="auto">
            <a:xfrm flipH="1">
              <a:off x="3392488" y="2942590"/>
              <a:ext cx="21336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grpSp>
    </p:spTree>
    <p:extLst>
      <p:ext uri="{BB962C8B-B14F-4D97-AF65-F5344CB8AC3E}">
        <p14:creationId xmlns:p14="http://schemas.microsoft.com/office/powerpoint/2010/main" val="16586870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32</a:t>
            </a:fld>
            <a:endParaRPr lang="en-IN" dirty="0"/>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grpSp>
        <p:nvGrpSpPr>
          <p:cNvPr id="28" name="Group 27">
            <a:extLst>
              <a:ext uri="{FF2B5EF4-FFF2-40B4-BE49-F238E27FC236}">
                <a16:creationId xmlns:a16="http://schemas.microsoft.com/office/drawing/2014/main" id="{3CB27FCC-45F8-4FAF-AC6E-3C310D9F511C}"/>
              </a:ext>
            </a:extLst>
          </p:cNvPr>
          <p:cNvGrpSpPr/>
          <p:nvPr/>
        </p:nvGrpSpPr>
        <p:grpSpPr>
          <a:xfrm>
            <a:off x="2270968" y="1224397"/>
            <a:ext cx="7295048" cy="5007294"/>
            <a:chOff x="2666403" y="817448"/>
            <a:chExt cx="7338321" cy="5438775"/>
          </a:xfrm>
        </p:grpSpPr>
        <p:pic>
          <p:nvPicPr>
            <p:cNvPr id="29" name="Picture 25" descr="twu22E0">
              <a:extLst>
                <a:ext uri="{FF2B5EF4-FFF2-40B4-BE49-F238E27FC236}">
                  <a16:creationId xmlns:a16="http://schemas.microsoft.com/office/drawing/2014/main" id="{3124DDF3-6774-40CF-BF97-27E7526EB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800" t="12845" r="23419" b="37975"/>
            <a:stretch>
              <a:fillRect/>
            </a:stretch>
          </p:blipFill>
          <p:spPr bwMode="auto">
            <a:xfrm>
              <a:off x="2666403" y="817448"/>
              <a:ext cx="6858000" cy="543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 Box 26">
              <a:extLst>
                <a:ext uri="{FF2B5EF4-FFF2-40B4-BE49-F238E27FC236}">
                  <a16:creationId xmlns:a16="http://schemas.microsoft.com/office/drawing/2014/main" id="{0230F05E-C883-4F41-92B1-20CFC3EB8643}"/>
                </a:ext>
              </a:extLst>
            </p:cNvPr>
            <p:cNvSpPr txBox="1">
              <a:spLocks noChangeArrowheads="1"/>
            </p:cNvSpPr>
            <p:nvPr/>
          </p:nvSpPr>
          <p:spPr bwMode="auto">
            <a:xfrm>
              <a:off x="5257800" y="1295401"/>
              <a:ext cx="1675206" cy="354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600" dirty="0">
                  <a:solidFill>
                    <a:srgbClr val="CC3300"/>
                  </a:solidFill>
                  <a:latin typeface="Times New Roman" panose="02020603050405020304" pitchFamily="18" charset="0"/>
                </a:rPr>
                <a:t>6, 7, 8 are merged</a:t>
              </a:r>
            </a:p>
          </p:txBody>
        </p:sp>
        <p:sp>
          <p:nvSpPr>
            <p:cNvPr id="31" name="Text Box 27">
              <a:extLst>
                <a:ext uri="{FF2B5EF4-FFF2-40B4-BE49-F238E27FC236}">
                  <a16:creationId xmlns:a16="http://schemas.microsoft.com/office/drawing/2014/main" id="{4CC495A3-65D4-438F-B590-EDADB993D3A7}"/>
                </a:ext>
              </a:extLst>
            </p:cNvPr>
            <p:cNvSpPr txBox="1">
              <a:spLocks noChangeArrowheads="1"/>
            </p:cNvSpPr>
            <p:nvPr/>
          </p:nvSpPr>
          <p:spPr bwMode="auto">
            <a:xfrm>
              <a:off x="5241925" y="1943102"/>
              <a:ext cx="3789209" cy="354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600" dirty="0">
                  <a:solidFill>
                    <a:srgbClr val="CC3300"/>
                  </a:solidFill>
                  <a:latin typeface="Times New Roman" panose="02020603050405020304" pitchFamily="18" charset="0"/>
                </a:rPr>
                <a:t>Segment one is merged (i.e., 0, 2, 4, 6, 8, a)</a:t>
              </a:r>
            </a:p>
          </p:txBody>
        </p:sp>
        <p:sp>
          <p:nvSpPr>
            <p:cNvPr id="32" name="Line 28">
              <a:extLst>
                <a:ext uri="{FF2B5EF4-FFF2-40B4-BE49-F238E27FC236}">
                  <a16:creationId xmlns:a16="http://schemas.microsoft.com/office/drawing/2014/main" id="{9EA32C85-E03B-4A3C-985F-764095386FB3}"/>
                </a:ext>
              </a:extLst>
            </p:cNvPr>
            <p:cNvSpPr>
              <a:spLocks noChangeShapeType="1"/>
            </p:cNvSpPr>
            <p:nvPr/>
          </p:nvSpPr>
          <p:spPr bwMode="auto">
            <a:xfrm>
              <a:off x="5257800" y="2514600"/>
              <a:ext cx="1828800" cy="533400"/>
            </a:xfrm>
            <a:prstGeom prst="line">
              <a:avLst/>
            </a:prstGeom>
            <a:noFill/>
            <a:ln w="9525">
              <a:solidFill>
                <a:srgbClr val="00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3" name="Text Box 29">
              <a:extLst>
                <a:ext uri="{FF2B5EF4-FFF2-40B4-BE49-F238E27FC236}">
                  <a16:creationId xmlns:a16="http://schemas.microsoft.com/office/drawing/2014/main" id="{CFDC5328-F7C9-427B-B66F-84535FE41A23}"/>
                </a:ext>
              </a:extLst>
            </p:cNvPr>
            <p:cNvSpPr txBox="1">
              <a:spLocks noChangeArrowheads="1"/>
            </p:cNvSpPr>
            <p:nvPr/>
          </p:nvSpPr>
          <p:spPr bwMode="auto">
            <a:xfrm>
              <a:off x="4876800" y="2693181"/>
              <a:ext cx="5036196" cy="354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600" dirty="0">
                  <a:solidFill>
                    <a:srgbClr val="CC3300"/>
                  </a:solidFill>
                  <a:latin typeface="Times New Roman" panose="02020603050405020304" pitchFamily="18" charset="0"/>
                </a:rPr>
                <a:t>Change place marker (longest sorted sequence of records) </a:t>
              </a:r>
            </a:p>
          </p:txBody>
        </p:sp>
        <p:sp>
          <p:nvSpPr>
            <p:cNvPr id="34" name="Text Box 30">
              <a:extLst>
                <a:ext uri="{FF2B5EF4-FFF2-40B4-BE49-F238E27FC236}">
                  <a16:creationId xmlns:a16="http://schemas.microsoft.com/office/drawing/2014/main" id="{515CF6E3-A51D-48E2-B596-94A023CADB09}"/>
                </a:ext>
              </a:extLst>
            </p:cNvPr>
            <p:cNvSpPr txBox="1">
              <a:spLocks noChangeArrowheads="1"/>
            </p:cNvSpPr>
            <p:nvPr/>
          </p:nvSpPr>
          <p:spPr bwMode="auto">
            <a:xfrm>
              <a:off x="5318125" y="3314701"/>
              <a:ext cx="3894022" cy="354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600" dirty="0">
                  <a:solidFill>
                    <a:srgbClr val="CC3300"/>
                  </a:solidFill>
                  <a:latin typeface="Times New Roman" panose="02020603050405020304" pitchFamily="18" charset="0"/>
                </a:rPr>
                <a:t>Segment one is merged (i.e., b, c, e, g, </a:t>
              </a:r>
              <a:r>
                <a:rPr lang="en-US" altLang="zh-TW" sz="1600" dirty="0" err="1">
                  <a:solidFill>
                    <a:srgbClr val="CC3300"/>
                  </a:solidFill>
                  <a:latin typeface="Times New Roman" panose="02020603050405020304" pitchFamily="18" charset="0"/>
                </a:rPr>
                <a:t>i</a:t>
              </a:r>
              <a:r>
                <a:rPr lang="en-US" altLang="zh-TW" sz="1600" dirty="0">
                  <a:solidFill>
                    <a:srgbClr val="CC3300"/>
                  </a:solidFill>
                  <a:latin typeface="Times New Roman" panose="02020603050405020304" pitchFamily="18" charset="0"/>
                </a:rPr>
                <a:t>, j, k)</a:t>
              </a:r>
            </a:p>
          </p:txBody>
        </p:sp>
        <p:sp>
          <p:nvSpPr>
            <p:cNvPr id="35" name="Line 31">
              <a:extLst>
                <a:ext uri="{FF2B5EF4-FFF2-40B4-BE49-F238E27FC236}">
                  <a16:creationId xmlns:a16="http://schemas.microsoft.com/office/drawing/2014/main" id="{4547F031-C72B-40D9-97EF-2F576B219B29}"/>
                </a:ext>
              </a:extLst>
            </p:cNvPr>
            <p:cNvSpPr>
              <a:spLocks noChangeShapeType="1"/>
            </p:cNvSpPr>
            <p:nvPr/>
          </p:nvSpPr>
          <p:spPr bwMode="auto">
            <a:xfrm>
              <a:off x="7162800" y="3810000"/>
              <a:ext cx="990600" cy="609600"/>
            </a:xfrm>
            <a:prstGeom prst="line">
              <a:avLst/>
            </a:prstGeom>
            <a:noFill/>
            <a:ln w="9525">
              <a:solidFill>
                <a:srgbClr val="00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6" name="Text Box 32">
              <a:extLst>
                <a:ext uri="{FF2B5EF4-FFF2-40B4-BE49-F238E27FC236}">
                  <a16:creationId xmlns:a16="http://schemas.microsoft.com/office/drawing/2014/main" id="{3AC101FD-62EE-422F-964D-37185DCEBA9F}"/>
                </a:ext>
              </a:extLst>
            </p:cNvPr>
            <p:cNvSpPr txBox="1">
              <a:spLocks noChangeArrowheads="1"/>
            </p:cNvSpPr>
            <p:nvPr/>
          </p:nvSpPr>
          <p:spPr bwMode="auto">
            <a:xfrm>
              <a:off x="8061325" y="4000501"/>
              <a:ext cx="1943399" cy="354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600" dirty="0">
                  <a:solidFill>
                    <a:srgbClr val="CC3300"/>
                  </a:solidFill>
                  <a:latin typeface="Times New Roman" panose="02020603050405020304" pitchFamily="18" charset="0"/>
                </a:rPr>
                <a:t>Change place marker</a:t>
              </a:r>
            </a:p>
          </p:txBody>
        </p:sp>
        <p:sp>
          <p:nvSpPr>
            <p:cNvPr id="37" name="Text Box 33">
              <a:extLst>
                <a:ext uri="{FF2B5EF4-FFF2-40B4-BE49-F238E27FC236}">
                  <a16:creationId xmlns:a16="http://schemas.microsoft.com/office/drawing/2014/main" id="{061378B5-9359-4B0C-9129-E223B3BFA992}"/>
                </a:ext>
              </a:extLst>
            </p:cNvPr>
            <p:cNvSpPr txBox="1">
              <a:spLocks noChangeArrowheads="1"/>
            </p:cNvSpPr>
            <p:nvPr/>
          </p:nvSpPr>
          <p:spPr bwMode="auto">
            <a:xfrm>
              <a:off x="5394325" y="4686301"/>
              <a:ext cx="3181292" cy="354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600" dirty="0">
                  <a:solidFill>
                    <a:srgbClr val="CC3300"/>
                  </a:solidFill>
                  <a:latin typeface="Times New Roman" panose="02020603050405020304" pitchFamily="18" charset="0"/>
                </a:rPr>
                <a:t>Segment one is merged (i.e., o, p, q)</a:t>
              </a:r>
            </a:p>
          </p:txBody>
        </p:sp>
        <p:sp>
          <p:nvSpPr>
            <p:cNvPr id="38" name="Text Box 34">
              <a:extLst>
                <a:ext uri="{FF2B5EF4-FFF2-40B4-BE49-F238E27FC236}">
                  <a16:creationId xmlns:a16="http://schemas.microsoft.com/office/drawing/2014/main" id="{D7857308-0D36-40A2-B644-D406A6022EE5}"/>
                </a:ext>
              </a:extLst>
            </p:cNvPr>
            <p:cNvSpPr txBox="1">
              <a:spLocks noChangeArrowheads="1"/>
            </p:cNvSpPr>
            <p:nvPr/>
          </p:nvSpPr>
          <p:spPr bwMode="auto">
            <a:xfrm>
              <a:off x="5470525" y="5448301"/>
              <a:ext cx="3544108" cy="354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600" dirty="0">
                  <a:solidFill>
                    <a:srgbClr val="CC3300"/>
                  </a:solidFill>
                  <a:latin typeface="Times New Roman" panose="02020603050405020304" pitchFamily="18" charset="0"/>
                </a:rPr>
                <a:t>No other segment.  Sort the largest keys.</a:t>
              </a:r>
            </a:p>
          </p:txBody>
        </p:sp>
      </p:grpSp>
      <p:sp>
        <p:nvSpPr>
          <p:cNvPr id="39" name="Rectangle 24">
            <a:extLst>
              <a:ext uri="{FF2B5EF4-FFF2-40B4-BE49-F238E27FC236}">
                <a16:creationId xmlns:a16="http://schemas.microsoft.com/office/drawing/2014/main" id="{07DC8EBB-A18F-4561-94BB-855A91A7935F}"/>
              </a:ext>
            </a:extLst>
          </p:cNvPr>
          <p:cNvSpPr>
            <a:spLocks noChangeArrowheads="1"/>
          </p:cNvSpPr>
          <p:nvPr/>
        </p:nvSpPr>
        <p:spPr bwMode="auto">
          <a:xfrm>
            <a:off x="2065740" y="6015925"/>
            <a:ext cx="8686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200" b="1" dirty="0">
                <a:latin typeface="Times New Roman" panose="02020603050405020304" pitchFamily="18" charset="0"/>
                <a:cs typeface="Times New Roman" panose="02020603050405020304" pitchFamily="18" charset="0"/>
              </a:rPr>
              <a:t>*Figure 7.6:</a:t>
            </a:r>
            <a:r>
              <a:rPr lang="en-US" altLang="zh-TW" sz="1200" dirty="0">
                <a:latin typeface="Times New Roman" panose="02020603050405020304" pitchFamily="18" charset="0"/>
                <a:cs typeface="Times New Roman" panose="02020603050405020304" pitchFamily="18" charset="0"/>
              </a:rPr>
              <a:t>Last eight lines for O(1) space merge example(p.338)</a:t>
            </a:r>
            <a:endParaRPr lang="en-US" altLang="zh-TW"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63883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33</a:t>
            </a:fld>
            <a:endParaRPr lang="en-IN" dirty="0"/>
          </a:p>
        </p:txBody>
      </p:sp>
      <p:sp>
        <p:nvSpPr>
          <p:cNvPr id="6" name="Rectangle 5"/>
          <p:cNvSpPr/>
          <p:nvPr/>
        </p:nvSpPr>
        <p:spPr>
          <a:xfrm>
            <a:off x="96673" y="1121184"/>
            <a:ext cx="11816467" cy="2369880"/>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Heap Sort</a:t>
            </a:r>
          </a:p>
          <a:p>
            <a:pPr marL="360000" lvl="4"/>
            <a:endParaRPr lang="en-US" sz="2400" b="1" dirty="0" smtClean="0">
              <a:latin typeface="Times New Roman" panose="02020603050405020304" pitchFamily="18" charset="0"/>
              <a:cs typeface="Times New Roman" panose="02020603050405020304" pitchFamily="18" charset="0"/>
            </a:endParaRPr>
          </a:p>
          <a:p>
            <a:pPr marL="1062900" lvl="6"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heap sort algorithm will require only a fixed amount of additional storage and at the same time will have as its worst case and average computing time O(n log n). </a:t>
            </a:r>
          </a:p>
          <a:p>
            <a:pPr marL="1062900" lvl="6"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1062900" lvl="6"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While heap sort is slightly slower than merge sort using O(n) additional space, it is faster than merge sort using O(1) additional space.</a:t>
            </a: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36757452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34</a:t>
            </a:fld>
            <a:endParaRPr lang="en-IN" dirty="0"/>
          </a:p>
        </p:txBody>
      </p:sp>
      <p:sp>
        <p:nvSpPr>
          <p:cNvPr id="6" name="Rectangle 5"/>
          <p:cNvSpPr/>
          <p:nvPr/>
        </p:nvSpPr>
        <p:spPr>
          <a:xfrm>
            <a:off x="96673" y="1121184"/>
            <a:ext cx="11816467" cy="461665"/>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Heap Sort Example</a:t>
            </a: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grpSp>
        <p:nvGrpSpPr>
          <p:cNvPr id="7" name="Group 6">
            <a:extLst>
              <a:ext uri="{FF2B5EF4-FFF2-40B4-BE49-F238E27FC236}">
                <a16:creationId xmlns:a16="http://schemas.microsoft.com/office/drawing/2014/main" id="{08BE7E11-45D8-4120-896B-CBE2CCAB9099}"/>
              </a:ext>
            </a:extLst>
          </p:cNvPr>
          <p:cNvGrpSpPr/>
          <p:nvPr/>
        </p:nvGrpSpPr>
        <p:grpSpPr>
          <a:xfrm>
            <a:off x="3574248" y="1973685"/>
            <a:ext cx="4321174" cy="3241675"/>
            <a:chOff x="3143251" y="2492375"/>
            <a:chExt cx="4321174" cy="3241675"/>
          </a:xfrm>
        </p:grpSpPr>
        <p:sp>
          <p:nvSpPr>
            <p:cNvPr id="8" name="Oval 4">
              <a:extLst>
                <a:ext uri="{FF2B5EF4-FFF2-40B4-BE49-F238E27FC236}">
                  <a16:creationId xmlns:a16="http://schemas.microsoft.com/office/drawing/2014/main" id="{18583BEC-9BFE-41CA-A22C-9CF2097FFA90}"/>
                </a:ext>
              </a:extLst>
            </p:cNvPr>
            <p:cNvSpPr>
              <a:spLocks noChangeArrowheads="1"/>
            </p:cNvSpPr>
            <p:nvPr/>
          </p:nvSpPr>
          <p:spPr bwMode="auto">
            <a:xfrm>
              <a:off x="5519738" y="2493963"/>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latin typeface="+mn-lt"/>
              </a:endParaRPr>
            </a:p>
          </p:txBody>
        </p:sp>
        <p:sp>
          <p:nvSpPr>
            <p:cNvPr id="9" name="Text Box 5">
              <a:extLst>
                <a:ext uri="{FF2B5EF4-FFF2-40B4-BE49-F238E27FC236}">
                  <a16:creationId xmlns:a16="http://schemas.microsoft.com/office/drawing/2014/main" id="{6E825798-A3E8-4577-A484-D5DDBC784A37}"/>
                </a:ext>
              </a:extLst>
            </p:cNvPr>
            <p:cNvSpPr txBox="1">
              <a:spLocks noChangeArrowheads="1"/>
            </p:cNvSpPr>
            <p:nvPr/>
          </p:nvSpPr>
          <p:spPr bwMode="auto">
            <a:xfrm>
              <a:off x="5521325" y="2532063"/>
              <a:ext cx="418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latin typeface="+mn-lt"/>
                </a:rPr>
                <a:t>26</a:t>
              </a:r>
            </a:p>
          </p:txBody>
        </p:sp>
        <p:sp>
          <p:nvSpPr>
            <p:cNvPr id="10" name="Text Box 6">
              <a:extLst>
                <a:ext uri="{FF2B5EF4-FFF2-40B4-BE49-F238E27FC236}">
                  <a16:creationId xmlns:a16="http://schemas.microsoft.com/office/drawing/2014/main" id="{CA228520-BC9D-4EBF-A878-4DE889EEC534}"/>
                </a:ext>
              </a:extLst>
            </p:cNvPr>
            <p:cNvSpPr txBox="1">
              <a:spLocks noChangeArrowheads="1"/>
            </p:cNvSpPr>
            <p:nvPr/>
          </p:nvSpPr>
          <p:spPr bwMode="auto">
            <a:xfrm>
              <a:off x="5160963" y="2492375"/>
              <a:ext cx="3540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latin typeface="+mn-lt"/>
                </a:rPr>
                <a:t>[1]</a:t>
              </a:r>
            </a:p>
          </p:txBody>
        </p:sp>
        <p:sp>
          <p:nvSpPr>
            <p:cNvPr id="11" name="Oval 7">
              <a:extLst>
                <a:ext uri="{FF2B5EF4-FFF2-40B4-BE49-F238E27FC236}">
                  <a16:creationId xmlns:a16="http://schemas.microsoft.com/office/drawing/2014/main" id="{913A07CC-4643-4746-8400-8CA1975ED3D4}"/>
                </a:ext>
              </a:extLst>
            </p:cNvPr>
            <p:cNvSpPr>
              <a:spLocks noChangeArrowheads="1"/>
            </p:cNvSpPr>
            <p:nvPr/>
          </p:nvSpPr>
          <p:spPr bwMode="auto">
            <a:xfrm>
              <a:off x="6456363" y="3357563"/>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latin typeface="+mn-lt"/>
              </a:endParaRPr>
            </a:p>
          </p:txBody>
        </p:sp>
        <p:sp>
          <p:nvSpPr>
            <p:cNvPr id="12" name="Text Box 8">
              <a:extLst>
                <a:ext uri="{FF2B5EF4-FFF2-40B4-BE49-F238E27FC236}">
                  <a16:creationId xmlns:a16="http://schemas.microsoft.com/office/drawing/2014/main" id="{37D3BD50-3180-4CA9-A4C5-CF64A738835E}"/>
                </a:ext>
              </a:extLst>
            </p:cNvPr>
            <p:cNvSpPr txBox="1">
              <a:spLocks noChangeArrowheads="1"/>
            </p:cNvSpPr>
            <p:nvPr/>
          </p:nvSpPr>
          <p:spPr bwMode="auto">
            <a:xfrm>
              <a:off x="6457950" y="3395663"/>
              <a:ext cx="418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latin typeface="+mn-lt"/>
                </a:rPr>
                <a:t>77</a:t>
              </a:r>
            </a:p>
          </p:txBody>
        </p:sp>
        <p:sp>
          <p:nvSpPr>
            <p:cNvPr id="13" name="Text Box 9">
              <a:extLst>
                <a:ext uri="{FF2B5EF4-FFF2-40B4-BE49-F238E27FC236}">
                  <a16:creationId xmlns:a16="http://schemas.microsoft.com/office/drawing/2014/main" id="{693C171B-7EC3-4ECA-9E9B-9AEDA3E40C3D}"/>
                </a:ext>
              </a:extLst>
            </p:cNvPr>
            <p:cNvSpPr txBox="1">
              <a:spLocks noChangeArrowheads="1"/>
            </p:cNvSpPr>
            <p:nvPr/>
          </p:nvSpPr>
          <p:spPr bwMode="auto">
            <a:xfrm>
              <a:off x="6097588" y="3355975"/>
              <a:ext cx="3540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latin typeface="+mn-lt"/>
                </a:rPr>
                <a:t>[3]</a:t>
              </a:r>
            </a:p>
          </p:txBody>
        </p:sp>
        <p:sp>
          <p:nvSpPr>
            <p:cNvPr id="14" name="Oval 10">
              <a:extLst>
                <a:ext uri="{FF2B5EF4-FFF2-40B4-BE49-F238E27FC236}">
                  <a16:creationId xmlns:a16="http://schemas.microsoft.com/office/drawing/2014/main" id="{9507265C-9445-4964-8BDA-7CEDCABD29E9}"/>
                </a:ext>
              </a:extLst>
            </p:cNvPr>
            <p:cNvSpPr>
              <a:spLocks noChangeArrowheads="1"/>
            </p:cNvSpPr>
            <p:nvPr/>
          </p:nvSpPr>
          <p:spPr bwMode="auto">
            <a:xfrm>
              <a:off x="4656138" y="3359150"/>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latin typeface="+mn-lt"/>
              </a:endParaRPr>
            </a:p>
          </p:txBody>
        </p:sp>
        <p:sp>
          <p:nvSpPr>
            <p:cNvPr id="15" name="Text Box 11">
              <a:extLst>
                <a:ext uri="{FF2B5EF4-FFF2-40B4-BE49-F238E27FC236}">
                  <a16:creationId xmlns:a16="http://schemas.microsoft.com/office/drawing/2014/main" id="{4D76A5F5-4A40-4A56-94EC-010A2F804984}"/>
                </a:ext>
              </a:extLst>
            </p:cNvPr>
            <p:cNvSpPr txBox="1">
              <a:spLocks noChangeArrowheads="1"/>
            </p:cNvSpPr>
            <p:nvPr/>
          </p:nvSpPr>
          <p:spPr bwMode="auto">
            <a:xfrm>
              <a:off x="4705350" y="3397251"/>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latin typeface="+mn-lt"/>
                </a:rPr>
                <a:t>5</a:t>
              </a:r>
            </a:p>
          </p:txBody>
        </p:sp>
        <p:sp>
          <p:nvSpPr>
            <p:cNvPr id="16" name="Text Box 12">
              <a:extLst>
                <a:ext uri="{FF2B5EF4-FFF2-40B4-BE49-F238E27FC236}">
                  <a16:creationId xmlns:a16="http://schemas.microsoft.com/office/drawing/2014/main" id="{034ED269-4300-42F6-AE9A-1A26FB1EAB6B}"/>
                </a:ext>
              </a:extLst>
            </p:cNvPr>
            <p:cNvSpPr txBox="1">
              <a:spLocks noChangeArrowheads="1"/>
            </p:cNvSpPr>
            <p:nvPr/>
          </p:nvSpPr>
          <p:spPr bwMode="auto">
            <a:xfrm>
              <a:off x="4297363" y="3357564"/>
              <a:ext cx="3540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latin typeface="+mn-lt"/>
                </a:rPr>
                <a:t>[2]</a:t>
              </a:r>
            </a:p>
          </p:txBody>
        </p:sp>
        <p:sp>
          <p:nvSpPr>
            <p:cNvPr id="17" name="Oval 13">
              <a:extLst>
                <a:ext uri="{FF2B5EF4-FFF2-40B4-BE49-F238E27FC236}">
                  <a16:creationId xmlns:a16="http://schemas.microsoft.com/office/drawing/2014/main" id="{03D2A0C9-2BF5-4F88-A887-852566EEC04F}"/>
                </a:ext>
              </a:extLst>
            </p:cNvPr>
            <p:cNvSpPr>
              <a:spLocks noChangeArrowheads="1"/>
            </p:cNvSpPr>
            <p:nvPr/>
          </p:nvSpPr>
          <p:spPr bwMode="auto">
            <a:xfrm>
              <a:off x="6096000" y="4367213"/>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latin typeface="+mn-lt"/>
              </a:endParaRPr>
            </a:p>
          </p:txBody>
        </p:sp>
        <p:sp>
          <p:nvSpPr>
            <p:cNvPr id="18" name="Text Box 14">
              <a:extLst>
                <a:ext uri="{FF2B5EF4-FFF2-40B4-BE49-F238E27FC236}">
                  <a16:creationId xmlns:a16="http://schemas.microsoft.com/office/drawing/2014/main" id="{D8AA5624-4686-4F61-96D1-012DC1390F38}"/>
                </a:ext>
              </a:extLst>
            </p:cNvPr>
            <p:cNvSpPr txBox="1">
              <a:spLocks noChangeArrowheads="1"/>
            </p:cNvSpPr>
            <p:nvPr/>
          </p:nvSpPr>
          <p:spPr bwMode="auto">
            <a:xfrm>
              <a:off x="6097588" y="4405313"/>
              <a:ext cx="418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latin typeface="+mn-lt"/>
                </a:rPr>
                <a:t>11</a:t>
              </a:r>
            </a:p>
          </p:txBody>
        </p:sp>
        <p:sp>
          <p:nvSpPr>
            <p:cNvPr id="19" name="Text Box 15">
              <a:extLst>
                <a:ext uri="{FF2B5EF4-FFF2-40B4-BE49-F238E27FC236}">
                  <a16:creationId xmlns:a16="http://schemas.microsoft.com/office/drawing/2014/main" id="{6F9D5F37-4342-438E-84D2-9847AA269095}"/>
                </a:ext>
              </a:extLst>
            </p:cNvPr>
            <p:cNvSpPr txBox="1">
              <a:spLocks noChangeArrowheads="1"/>
            </p:cNvSpPr>
            <p:nvPr/>
          </p:nvSpPr>
          <p:spPr bwMode="auto">
            <a:xfrm>
              <a:off x="5737226" y="4365625"/>
              <a:ext cx="3540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latin typeface="+mn-lt"/>
                </a:rPr>
                <a:t>[6]</a:t>
              </a:r>
            </a:p>
          </p:txBody>
        </p:sp>
        <p:sp>
          <p:nvSpPr>
            <p:cNvPr id="20" name="Oval 16">
              <a:extLst>
                <a:ext uri="{FF2B5EF4-FFF2-40B4-BE49-F238E27FC236}">
                  <a16:creationId xmlns:a16="http://schemas.microsoft.com/office/drawing/2014/main" id="{48201B15-C432-4328-872C-A695DF5A42F6}"/>
                </a:ext>
              </a:extLst>
            </p:cNvPr>
            <p:cNvSpPr>
              <a:spLocks noChangeArrowheads="1"/>
            </p:cNvSpPr>
            <p:nvPr/>
          </p:nvSpPr>
          <p:spPr bwMode="auto">
            <a:xfrm>
              <a:off x="5232400" y="4367213"/>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latin typeface="+mn-lt"/>
              </a:endParaRPr>
            </a:p>
          </p:txBody>
        </p:sp>
        <p:sp>
          <p:nvSpPr>
            <p:cNvPr id="21" name="Text Box 17">
              <a:extLst>
                <a:ext uri="{FF2B5EF4-FFF2-40B4-BE49-F238E27FC236}">
                  <a16:creationId xmlns:a16="http://schemas.microsoft.com/office/drawing/2014/main" id="{4178C37F-45C2-49A7-9430-F9E02CCA5AE7}"/>
                </a:ext>
              </a:extLst>
            </p:cNvPr>
            <p:cNvSpPr txBox="1">
              <a:spLocks noChangeArrowheads="1"/>
            </p:cNvSpPr>
            <p:nvPr/>
          </p:nvSpPr>
          <p:spPr bwMode="auto">
            <a:xfrm>
              <a:off x="5233988" y="4405313"/>
              <a:ext cx="418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latin typeface="+mn-lt"/>
                </a:rPr>
                <a:t>61</a:t>
              </a:r>
            </a:p>
          </p:txBody>
        </p:sp>
        <p:sp>
          <p:nvSpPr>
            <p:cNvPr id="22" name="Text Box 18">
              <a:extLst>
                <a:ext uri="{FF2B5EF4-FFF2-40B4-BE49-F238E27FC236}">
                  <a16:creationId xmlns:a16="http://schemas.microsoft.com/office/drawing/2014/main" id="{08AAC8A7-C7E9-4452-914C-C11A8ECE81D1}"/>
                </a:ext>
              </a:extLst>
            </p:cNvPr>
            <p:cNvSpPr txBox="1">
              <a:spLocks noChangeArrowheads="1"/>
            </p:cNvSpPr>
            <p:nvPr/>
          </p:nvSpPr>
          <p:spPr bwMode="auto">
            <a:xfrm>
              <a:off x="4873626" y="4365625"/>
              <a:ext cx="3540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latin typeface="+mn-lt"/>
                </a:rPr>
                <a:t>[5]</a:t>
              </a:r>
            </a:p>
          </p:txBody>
        </p:sp>
        <p:sp>
          <p:nvSpPr>
            <p:cNvPr id="23" name="Oval 19">
              <a:extLst>
                <a:ext uri="{FF2B5EF4-FFF2-40B4-BE49-F238E27FC236}">
                  <a16:creationId xmlns:a16="http://schemas.microsoft.com/office/drawing/2014/main" id="{B60774FC-25E9-4832-B938-BDD36DEF12D5}"/>
                </a:ext>
              </a:extLst>
            </p:cNvPr>
            <p:cNvSpPr>
              <a:spLocks noChangeArrowheads="1"/>
            </p:cNvSpPr>
            <p:nvPr/>
          </p:nvSpPr>
          <p:spPr bwMode="auto">
            <a:xfrm>
              <a:off x="4432300" y="5302250"/>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latin typeface="+mn-lt"/>
              </a:endParaRPr>
            </a:p>
          </p:txBody>
        </p:sp>
        <p:sp>
          <p:nvSpPr>
            <p:cNvPr id="24" name="Text Box 20">
              <a:extLst>
                <a:ext uri="{FF2B5EF4-FFF2-40B4-BE49-F238E27FC236}">
                  <a16:creationId xmlns:a16="http://schemas.microsoft.com/office/drawing/2014/main" id="{D73FE8DA-EA7A-44B9-ADA8-8F8115A31A9E}"/>
                </a:ext>
              </a:extLst>
            </p:cNvPr>
            <p:cNvSpPr txBox="1">
              <a:spLocks noChangeArrowheads="1"/>
            </p:cNvSpPr>
            <p:nvPr/>
          </p:nvSpPr>
          <p:spPr bwMode="auto">
            <a:xfrm>
              <a:off x="4433888" y="5340351"/>
              <a:ext cx="418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latin typeface="+mn-lt"/>
                </a:rPr>
                <a:t>48</a:t>
              </a:r>
            </a:p>
          </p:txBody>
        </p:sp>
        <p:sp>
          <p:nvSpPr>
            <p:cNvPr id="25" name="Text Box 21">
              <a:extLst>
                <a:ext uri="{FF2B5EF4-FFF2-40B4-BE49-F238E27FC236}">
                  <a16:creationId xmlns:a16="http://schemas.microsoft.com/office/drawing/2014/main" id="{400E79DE-F8F3-4030-8A4A-E770A3163BC3}"/>
                </a:ext>
              </a:extLst>
            </p:cNvPr>
            <p:cNvSpPr txBox="1">
              <a:spLocks noChangeArrowheads="1"/>
            </p:cNvSpPr>
            <p:nvPr/>
          </p:nvSpPr>
          <p:spPr bwMode="auto">
            <a:xfrm>
              <a:off x="4073526" y="5300664"/>
              <a:ext cx="3540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latin typeface="+mn-lt"/>
                </a:rPr>
                <a:t>[9]</a:t>
              </a:r>
            </a:p>
          </p:txBody>
        </p:sp>
        <p:sp>
          <p:nvSpPr>
            <p:cNvPr id="26" name="Oval 22">
              <a:extLst>
                <a:ext uri="{FF2B5EF4-FFF2-40B4-BE49-F238E27FC236}">
                  <a16:creationId xmlns:a16="http://schemas.microsoft.com/office/drawing/2014/main" id="{E9819D35-7E93-4EC5-97E3-58AD97CCA9B0}"/>
                </a:ext>
              </a:extLst>
            </p:cNvPr>
            <p:cNvSpPr>
              <a:spLocks noChangeArrowheads="1"/>
            </p:cNvSpPr>
            <p:nvPr/>
          </p:nvSpPr>
          <p:spPr bwMode="auto">
            <a:xfrm>
              <a:off x="7032625" y="4367213"/>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latin typeface="+mn-lt"/>
              </a:endParaRPr>
            </a:p>
          </p:txBody>
        </p:sp>
        <p:sp>
          <p:nvSpPr>
            <p:cNvPr id="27" name="Text Box 23">
              <a:extLst>
                <a:ext uri="{FF2B5EF4-FFF2-40B4-BE49-F238E27FC236}">
                  <a16:creationId xmlns:a16="http://schemas.microsoft.com/office/drawing/2014/main" id="{D82415F4-9851-4CD5-8757-11640C32CD82}"/>
                </a:ext>
              </a:extLst>
            </p:cNvPr>
            <p:cNvSpPr txBox="1">
              <a:spLocks noChangeArrowheads="1"/>
            </p:cNvSpPr>
            <p:nvPr/>
          </p:nvSpPr>
          <p:spPr bwMode="auto">
            <a:xfrm>
              <a:off x="7034213" y="4405313"/>
              <a:ext cx="418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latin typeface="+mn-lt"/>
                </a:rPr>
                <a:t>59</a:t>
              </a:r>
            </a:p>
          </p:txBody>
        </p:sp>
        <p:sp>
          <p:nvSpPr>
            <p:cNvPr id="28" name="Text Box 24">
              <a:extLst>
                <a:ext uri="{FF2B5EF4-FFF2-40B4-BE49-F238E27FC236}">
                  <a16:creationId xmlns:a16="http://schemas.microsoft.com/office/drawing/2014/main" id="{2C1514E8-B860-41B1-A86C-71810E82441C}"/>
                </a:ext>
              </a:extLst>
            </p:cNvPr>
            <p:cNvSpPr txBox="1">
              <a:spLocks noChangeArrowheads="1"/>
            </p:cNvSpPr>
            <p:nvPr/>
          </p:nvSpPr>
          <p:spPr bwMode="auto">
            <a:xfrm>
              <a:off x="6673851" y="4365625"/>
              <a:ext cx="3540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latin typeface="+mn-lt"/>
                </a:rPr>
                <a:t>[7]</a:t>
              </a:r>
            </a:p>
          </p:txBody>
        </p:sp>
        <p:sp>
          <p:nvSpPr>
            <p:cNvPr id="29" name="Oval 25">
              <a:extLst>
                <a:ext uri="{FF2B5EF4-FFF2-40B4-BE49-F238E27FC236}">
                  <a16:creationId xmlns:a16="http://schemas.microsoft.com/office/drawing/2014/main" id="{3EECC5AD-BF34-4EAE-BEE6-0FC4C6245A8D}"/>
                </a:ext>
              </a:extLst>
            </p:cNvPr>
            <p:cNvSpPr>
              <a:spLocks noChangeArrowheads="1"/>
            </p:cNvSpPr>
            <p:nvPr/>
          </p:nvSpPr>
          <p:spPr bwMode="auto">
            <a:xfrm>
              <a:off x="5375275" y="5302250"/>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latin typeface="+mn-lt"/>
              </a:endParaRPr>
            </a:p>
          </p:txBody>
        </p:sp>
        <p:sp>
          <p:nvSpPr>
            <p:cNvPr id="30" name="Text Box 26">
              <a:extLst>
                <a:ext uri="{FF2B5EF4-FFF2-40B4-BE49-F238E27FC236}">
                  <a16:creationId xmlns:a16="http://schemas.microsoft.com/office/drawing/2014/main" id="{4B2BA119-3588-4C0E-A5E5-4D2DB243856C}"/>
                </a:ext>
              </a:extLst>
            </p:cNvPr>
            <p:cNvSpPr txBox="1">
              <a:spLocks noChangeArrowheads="1"/>
            </p:cNvSpPr>
            <p:nvPr/>
          </p:nvSpPr>
          <p:spPr bwMode="auto">
            <a:xfrm>
              <a:off x="5376863" y="5340351"/>
              <a:ext cx="418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latin typeface="+mn-lt"/>
                </a:rPr>
                <a:t>19</a:t>
              </a:r>
            </a:p>
          </p:txBody>
        </p:sp>
        <p:sp>
          <p:nvSpPr>
            <p:cNvPr id="31" name="Text Box 27">
              <a:extLst>
                <a:ext uri="{FF2B5EF4-FFF2-40B4-BE49-F238E27FC236}">
                  <a16:creationId xmlns:a16="http://schemas.microsoft.com/office/drawing/2014/main" id="{879D2C00-1E9C-4A1B-8D3C-913A6AE803BD}"/>
                </a:ext>
              </a:extLst>
            </p:cNvPr>
            <p:cNvSpPr txBox="1">
              <a:spLocks noChangeArrowheads="1"/>
            </p:cNvSpPr>
            <p:nvPr/>
          </p:nvSpPr>
          <p:spPr bwMode="auto">
            <a:xfrm>
              <a:off x="5010150" y="5300664"/>
              <a:ext cx="438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latin typeface="+mn-lt"/>
                </a:rPr>
                <a:t>[10]</a:t>
              </a:r>
            </a:p>
          </p:txBody>
        </p:sp>
        <p:sp>
          <p:nvSpPr>
            <p:cNvPr id="32" name="Oval 28">
              <a:extLst>
                <a:ext uri="{FF2B5EF4-FFF2-40B4-BE49-F238E27FC236}">
                  <a16:creationId xmlns:a16="http://schemas.microsoft.com/office/drawing/2014/main" id="{BEB4E9D5-5BA2-4A96-8BA9-8AC844D0D4B5}"/>
                </a:ext>
              </a:extLst>
            </p:cNvPr>
            <p:cNvSpPr>
              <a:spLocks noChangeArrowheads="1"/>
            </p:cNvSpPr>
            <p:nvPr/>
          </p:nvSpPr>
          <p:spPr bwMode="auto">
            <a:xfrm>
              <a:off x="3502025" y="5302250"/>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latin typeface="+mn-lt"/>
              </a:endParaRPr>
            </a:p>
          </p:txBody>
        </p:sp>
        <p:sp>
          <p:nvSpPr>
            <p:cNvPr id="33" name="Text Box 29">
              <a:extLst>
                <a:ext uri="{FF2B5EF4-FFF2-40B4-BE49-F238E27FC236}">
                  <a16:creationId xmlns:a16="http://schemas.microsoft.com/office/drawing/2014/main" id="{7799A8FC-90EE-4795-8FC1-E7C05B4FD472}"/>
                </a:ext>
              </a:extLst>
            </p:cNvPr>
            <p:cNvSpPr txBox="1">
              <a:spLocks noChangeArrowheads="1"/>
            </p:cNvSpPr>
            <p:nvPr/>
          </p:nvSpPr>
          <p:spPr bwMode="auto">
            <a:xfrm>
              <a:off x="3503613" y="5340351"/>
              <a:ext cx="418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latin typeface="+mn-lt"/>
                </a:rPr>
                <a:t>15</a:t>
              </a:r>
            </a:p>
          </p:txBody>
        </p:sp>
        <p:sp>
          <p:nvSpPr>
            <p:cNvPr id="34" name="Text Box 30">
              <a:extLst>
                <a:ext uri="{FF2B5EF4-FFF2-40B4-BE49-F238E27FC236}">
                  <a16:creationId xmlns:a16="http://schemas.microsoft.com/office/drawing/2014/main" id="{40548305-5EF1-4E28-BCE8-7AE55A7CC9C7}"/>
                </a:ext>
              </a:extLst>
            </p:cNvPr>
            <p:cNvSpPr txBox="1">
              <a:spLocks noChangeArrowheads="1"/>
            </p:cNvSpPr>
            <p:nvPr/>
          </p:nvSpPr>
          <p:spPr bwMode="auto">
            <a:xfrm>
              <a:off x="3143251" y="5300664"/>
              <a:ext cx="3540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latin typeface="+mn-lt"/>
                </a:rPr>
                <a:t>[8]</a:t>
              </a:r>
            </a:p>
          </p:txBody>
        </p:sp>
        <p:sp>
          <p:nvSpPr>
            <p:cNvPr id="35" name="Oval 31">
              <a:extLst>
                <a:ext uri="{FF2B5EF4-FFF2-40B4-BE49-F238E27FC236}">
                  <a16:creationId xmlns:a16="http://schemas.microsoft.com/office/drawing/2014/main" id="{550910E7-D2F5-481E-B4CA-D0B5D1C000C3}"/>
                </a:ext>
              </a:extLst>
            </p:cNvPr>
            <p:cNvSpPr>
              <a:spLocks noChangeArrowheads="1"/>
            </p:cNvSpPr>
            <p:nvPr/>
          </p:nvSpPr>
          <p:spPr bwMode="auto">
            <a:xfrm>
              <a:off x="4006850" y="4367213"/>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latin typeface="+mn-lt"/>
              </a:endParaRPr>
            </a:p>
          </p:txBody>
        </p:sp>
        <p:sp>
          <p:nvSpPr>
            <p:cNvPr id="36" name="Text Box 32">
              <a:extLst>
                <a:ext uri="{FF2B5EF4-FFF2-40B4-BE49-F238E27FC236}">
                  <a16:creationId xmlns:a16="http://schemas.microsoft.com/office/drawing/2014/main" id="{1339BA4E-955C-4AA4-9BE7-E275C83D619C}"/>
                </a:ext>
              </a:extLst>
            </p:cNvPr>
            <p:cNvSpPr txBox="1">
              <a:spLocks noChangeArrowheads="1"/>
            </p:cNvSpPr>
            <p:nvPr/>
          </p:nvSpPr>
          <p:spPr bwMode="auto">
            <a:xfrm>
              <a:off x="4056063" y="4405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latin typeface="+mn-lt"/>
                </a:rPr>
                <a:t>1</a:t>
              </a:r>
            </a:p>
          </p:txBody>
        </p:sp>
        <p:sp>
          <p:nvSpPr>
            <p:cNvPr id="37" name="Text Box 33">
              <a:extLst>
                <a:ext uri="{FF2B5EF4-FFF2-40B4-BE49-F238E27FC236}">
                  <a16:creationId xmlns:a16="http://schemas.microsoft.com/office/drawing/2014/main" id="{B05A3A0F-F6C6-4275-B823-E955F7760C17}"/>
                </a:ext>
              </a:extLst>
            </p:cNvPr>
            <p:cNvSpPr txBox="1">
              <a:spLocks noChangeArrowheads="1"/>
            </p:cNvSpPr>
            <p:nvPr/>
          </p:nvSpPr>
          <p:spPr bwMode="auto">
            <a:xfrm>
              <a:off x="3648076" y="4365625"/>
              <a:ext cx="3540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latin typeface="+mn-lt"/>
                </a:rPr>
                <a:t>[4]</a:t>
              </a:r>
            </a:p>
          </p:txBody>
        </p:sp>
        <p:cxnSp>
          <p:nvCxnSpPr>
            <p:cNvPr id="38" name="AutoShape 36">
              <a:extLst>
                <a:ext uri="{FF2B5EF4-FFF2-40B4-BE49-F238E27FC236}">
                  <a16:creationId xmlns:a16="http://schemas.microsoft.com/office/drawing/2014/main" id="{037F24F6-DC8A-4816-95B5-6CB5EA3151CA}"/>
                </a:ext>
              </a:extLst>
            </p:cNvPr>
            <p:cNvCxnSpPr>
              <a:cxnSpLocks noChangeShapeType="1"/>
              <a:stCxn id="8" idx="3"/>
              <a:endCxn id="14" idx="0"/>
            </p:cNvCxnSpPr>
            <p:nvPr/>
          </p:nvCxnSpPr>
          <p:spPr bwMode="auto">
            <a:xfrm flipH="1">
              <a:off x="4872038" y="2870201"/>
              <a:ext cx="711200" cy="481013"/>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39" name="AutoShape 37">
              <a:extLst>
                <a:ext uri="{FF2B5EF4-FFF2-40B4-BE49-F238E27FC236}">
                  <a16:creationId xmlns:a16="http://schemas.microsoft.com/office/drawing/2014/main" id="{159E7485-DAE2-48C4-9E4C-93F255E9CF5E}"/>
                </a:ext>
              </a:extLst>
            </p:cNvPr>
            <p:cNvCxnSpPr>
              <a:cxnSpLocks noChangeShapeType="1"/>
              <a:stCxn id="8" idx="5"/>
              <a:endCxn id="11" idx="0"/>
            </p:cNvCxnSpPr>
            <p:nvPr/>
          </p:nvCxnSpPr>
          <p:spPr bwMode="auto">
            <a:xfrm>
              <a:off x="5888039" y="2870201"/>
              <a:ext cx="784225" cy="479425"/>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0" name="AutoShape 38">
              <a:extLst>
                <a:ext uri="{FF2B5EF4-FFF2-40B4-BE49-F238E27FC236}">
                  <a16:creationId xmlns:a16="http://schemas.microsoft.com/office/drawing/2014/main" id="{BB8693FB-1D1E-4622-80CE-D982CC2D775E}"/>
                </a:ext>
              </a:extLst>
            </p:cNvPr>
            <p:cNvCxnSpPr>
              <a:cxnSpLocks noChangeShapeType="1"/>
            </p:cNvCxnSpPr>
            <p:nvPr/>
          </p:nvCxnSpPr>
          <p:spPr bwMode="auto">
            <a:xfrm flipH="1">
              <a:off x="4203700" y="3745868"/>
              <a:ext cx="496888" cy="623887"/>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1" name="AutoShape 39">
              <a:extLst>
                <a:ext uri="{FF2B5EF4-FFF2-40B4-BE49-F238E27FC236}">
                  <a16:creationId xmlns:a16="http://schemas.microsoft.com/office/drawing/2014/main" id="{1000A6F2-AEAA-4B69-BA08-A25A572FB452}"/>
                </a:ext>
              </a:extLst>
            </p:cNvPr>
            <p:cNvCxnSpPr>
              <a:cxnSpLocks noChangeShapeType="1"/>
              <a:stCxn id="14" idx="5"/>
              <a:endCxn id="20" idx="0"/>
            </p:cNvCxnSpPr>
            <p:nvPr/>
          </p:nvCxnSpPr>
          <p:spPr bwMode="auto">
            <a:xfrm>
              <a:off x="5024438" y="3735389"/>
              <a:ext cx="423862" cy="623887"/>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2" name="AutoShape 40">
              <a:extLst>
                <a:ext uri="{FF2B5EF4-FFF2-40B4-BE49-F238E27FC236}">
                  <a16:creationId xmlns:a16="http://schemas.microsoft.com/office/drawing/2014/main" id="{231A9677-0440-410F-9127-DAA53C738B79}"/>
                </a:ext>
              </a:extLst>
            </p:cNvPr>
            <p:cNvCxnSpPr>
              <a:cxnSpLocks noChangeShapeType="1"/>
              <a:stCxn id="11" idx="3"/>
              <a:endCxn id="17" idx="0"/>
            </p:cNvCxnSpPr>
            <p:nvPr/>
          </p:nvCxnSpPr>
          <p:spPr bwMode="auto">
            <a:xfrm flipH="1">
              <a:off x="6311901" y="3733801"/>
              <a:ext cx="207963" cy="625475"/>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3" name="AutoShape 41">
              <a:extLst>
                <a:ext uri="{FF2B5EF4-FFF2-40B4-BE49-F238E27FC236}">
                  <a16:creationId xmlns:a16="http://schemas.microsoft.com/office/drawing/2014/main" id="{ABD38D67-D742-4CEC-9195-BCFB7AFD3C08}"/>
                </a:ext>
              </a:extLst>
            </p:cNvPr>
            <p:cNvCxnSpPr>
              <a:cxnSpLocks noChangeShapeType="1"/>
              <a:stCxn id="11" idx="5"/>
              <a:endCxn id="26" idx="0"/>
            </p:cNvCxnSpPr>
            <p:nvPr/>
          </p:nvCxnSpPr>
          <p:spPr bwMode="auto">
            <a:xfrm>
              <a:off x="6824663" y="3733801"/>
              <a:ext cx="423862" cy="625475"/>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 name="AutoShape 42">
              <a:extLst>
                <a:ext uri="{FF2B5EF4-FFF2-40B4-BE49-F238E27FC236}">
                  <a16:creationId xmlns:a16="http://schemas.microsoft.com/office/drawing/2014/main" id="{ECEBAFCA-1181-4BD9-A4E3-6B6A2A934BA4}"/>
                </a:ext>
              </a:extLst>
            </p:cNvPr>
            <p:cNvCxnSpPr>
              <a:cxnSpLocks noChangeShapeType="1"/>
              <a:stCxn id="35" idx="3"/>
              <a:endCxn id="32" idx="0"/>
            </p:cNvCxnSpPr>
            <p:nvPr/>
          </p:nvCxnSpPr>
          <p:spPr bwMode="auto">
            <a:xfrm flipH="1">
              <a:off x="3717926" y="4743451"/>
              <a:ext cx="352425" cy="550863"/>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 name="AutoShape 43">
              <a:extLst>
                <a:ext uri="{FF2B5EF4-FFF2-40B4-BE49-F238E27FC236}">
                  <a16:creationId xmlns:a16="http://schemas.microsoft.com/office/drawing/2014/main" id="{8C434178-AFDC-4C4C-9E6D-65917225DAA3}"/>
                </a:ext>
              </a:extLst>
            </p:cNvPr>
            <p:cNvCxnSpPr>
              <a:cxnSpLocks noChangeShapeType="1"/>
              <a:stCxn id="35" idx="5"/>
              <a:endCxn id="23" idx="0"/>
            </p:cNvCxnSpPr>
            <p:nvPr/>
          </p:nvCxnSpPr>
          <p:spPr bwMode="auto">
            <a:xfrm>
              <a:off x="4375150" y="4743451"/>
              <a:ext cx="273050" cy="550863"/>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 name="AutoShape 44">
              <a:extLst>
                <a:ext uri="{FF2B5EF4-FFF2-40B4-BE49-F238E27FC236}">
                  <a16:creationId xmlns:a16="http://schemas.microsoft.com/office/drawing/2014/main" id="{70146226-1FD5-4C3A-8B4E-916C29A17E9E}"/>
                </a:ext>
              </a:extLst>
            </p:cNvPr>
            <p:cNvCxnSpPr>
              <a:cxnSpLocks noChangeShapeType="1"/>
              <a:stCxn id="20" idx="4"/>
              <a:endCxn id="29" idx="0"/>
            </p:cNvCxnSpPr>
            <p:nvPr/>
          </p:nvCxnSpPr>
          <p:spPr bwMode="auto">
            <a:xfrm>
              <a:off x="5448301" y="4806951"/>
              <a:ext cx="142875" cy="487363"/>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grpSp>
      <p:sp>
        <p:nvSpPr>
          <p:cNvPr id="47" name="Text Box 45">
            <a:extLst>
              <a:ext uri="{FF2B5EF4-FFF2-40B4-BE49-F238E27FC236}">
                <a16:creationId xmlns:a16="http://schemas.microsoft.com/office/drawing/2014/main" id="{5AF1F0AE-CE37-45B1-B18B-FD15920F5609}"/>
              </a:ext>
            </a:extLst>
          </p:cNvPr>
          <p:cNvSpPr txBox="1">
            <a:spLocks noChangeArrowheads="1"/>
          </p:cNvSpPr>
          <p:nvPr/>
        </p:nvSpPr>
        <p:spPr bwMode="auto">
          <a:xfrm>
            <a:off x="4364822" y="5757907"/>
            <a:ext cx="36544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2000" dirty="0">
                <a:latin typeface="+mn-lt"/>
                <a:cs typeface="Times New Roman" panose="02020603050405020304" pitchFamily="18" charset="0"/>
              </a:rPr>
              <a:t>Array interpreted as a binary tree</a:t>
            </a:r>
          </a:p>
        </p:txBody>
      </p:sp>
    </p:spTree>
    <p:extLst>
      <p:ext uri="{BB962C8B-B14F-4D97-AF65-F5344CB8AC3E}">
        <p14:creationId xmlns:p14="http://schemas.microsoft.com/office/powerpoint/2010/main" val="15894949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35</a:t>
            </a:fld>
            <a:endParaRPr lang="en-IN" dirty="0"/>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
        <p:nvSpPr>
          <p:cNvPr id="48" name="Oval 3">
            <a:extLst>
              <a:ext uri="{FF2B5EF4-FFF2-40B4-BE49-F238E27FC236}">
                <a16:creationId xmlns:a16="http://schemas.microsoft.com/office/drawing/2014/main" id="{F12026AF-EE98-43F9-9E1B-26EE5EF470AF}"/>
              </a:ext>
            </a:extLst>
          </p:cNvPr>
          <p:cNvSpPr>
            <a:spLocks noChangeArrowheads="1"/>
          </p:cNvSpPr>
          <p:nvPr/>
        </p:nvSpPr>
        <p:spPr bwMode="auto">
          <a:xfrm>
            <a:off x="5455570" y="2205207"/>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latin typeface="+mn-lt"/>
            </a:endParaRPr>
          </a:p>
        </p:txBody>
      </p:sp>
      <p:sp>
        <p:nvSpPr>
          <p:cNvPr id="49" name="Text Box 4">
            <a:extLst>
              <a:ext uri="{FF2B5EF4-FFF2-40B4-BE49-F238E27FC236}">
                <a16:creationId xmlns:a16="http://schemas.microsoft.com/office/drawing/2014/main" id="{5041C4CD-85F0-49AD-9611-A81C380F2BAF}"/>
              </a:ext>
            </a:extLst>
          </p:cNvPr>
          <p:cNvSpPr txBox="1">
            <a:spLocks noChangeArrowheads="1"/>
          </p:cNvSpPr>
          <p:nvPr/>
        </p:nvSpPr>
        <p:spPr bwMode="auto">
          <a:xfrm>
            <a:off x="5457157" y="2243307"/>
            <a:ext cx="418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latin typeface="+mn-lt"/>
              </a:rPr>
              <a:t>77</a:t>
            </a:r>
          </a:p>
        </p:txBody>
      </p:sp>
      <p:sp>
        <p:nvSpPr>
          <p:cNvPr id="50" name="Text Box 5">
            <a:extLst>
              <a:ext uri="{FF2B5EF4-FFF2-40B4-BE49-F238E27FC236}">
                <a16:creationId xmlns:a16="http://schemas.microsoft.com/office/drawing/2014/main" id="{BE6F1F3B-EE19-471D-BCFF-F81B05607347}"/>
              </a:ext>
            </a:extLst>
          </p:cNvPr>
          <p:cNvSpPr txBox="1">
            <a:spLocks noChangeArrowheads="1"/>
          </p:cNvSpPr>
          <p:nvPr/>
        </p:nvSpPr>
        <p:spPr bwMode="auto">
          <a:xfrm>
            <a:off x="5096795" y="2203619"/>
            <a:ext cx="3540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latin typeface="+mn-lt"/>
              </a:rPr>
              <a:t>[1]</a:t>
            </a:r>
          </a:p>
        </p:txBody>
      </p:sp>
      <p:sp>
        <p:nvSpPr>
          <p:cNvPr id="51" name="Oval 6">
            <a:extLst>
              <a:ext uri="{FF2B5EF4-FFF2-40B4-BE49-F238E27FC236}">
                <a16:creationId xmlns:a16="http://schemas.microsoft.com/office/drawing/2014/main" id="{1F103B8E-A8CD-4BEB-A7AC-D8DCD233AE0C}"/>
              </a:ext>
            </a:extLst>
          </p:cNvPr>
          <p:cNvSpPr>
            <a:spLocks noChangeArrowheads="1"/>
          </p:cNvSpPr>
          <p:nvPr/>
        </p:nvSpPr>
        <p:spPr bwMode="auto">
          <a:xfrm>
            <a:off x="6392195" y="3068807"/>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latin typeface="+mn-lt"/>
            </a:endParaRPr>
          </a:p>
        </p:txBody>
      </p:sp>
      <p:sp>
        <p:nvSpPr>
          <p:cNvPr id="52" name="Text Box 7">
            <a:extLst>
              <a:ext uri="{FF2B5EF4-FFF2-40B4-BE49-F238E27FC236}">
                <a16:creationId xmlns:a16="http://schemas.microsoft.com/office/drawing/2014/main" id="{B33D93DF-71C6-4BFC-A98B-E24CB795D971}"/>
              </a:ext>
            </a:extLst>
          </p:cNvPr>
          <p:cNvSpPr txBox="1">
            <a:spLocks noChangeArrowheads="1"/>
          </p:cNvSpPr>
          <p:nvPr/>
        </p:nvSpPr>
        <p:spPr bwMode="auto">
          <a:xfrm>
            <a:off x="6393782" y="3106907"/>
            <a:ext cx="418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latin typeface="+mn-lt"/>
              </a:rPr>
              <a:t>59</a:t>
            </a:r>
          </a:p>
        </p:txBody>
      </p:sp>
      <p:sp>
        <p:nvSpPr>
          <p:cNvPr id="53" name="Text Box 8">
            <a:extLst>
              <a:ext uri="{FF2B5EF4-FFF2-40B4-BE49-F238E27FC236}">
                <a16:creationId xmlns:a16="http://schemas.microsoft.com/office/drawing/2014/main" id="{7B38FE70-5E5F-4ADF-A5FD-E2C1AFB1CF3B}"/>
              </a:ext>
            </a:extLst>
          </p:cNvPr>
          <p:cNvSpPr txBox="1">
            <a:spLocks noChangeArrowheads="1"/>
          </p:cNvSpPr>
          <p:nvPr/>
        </p:nvSpPr>
        <p:spPr bwMode="auto">
          <a:xfrm>
            <a:off x="6033420" y="3067219"/>
            <a:ext cx="3540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latin typeface="+mn-lt"/>
              </a:rPr>
              <a:t>[3]</a:t>
            </a:r>
          </a:p>
        </p:txBody>
      </p:sp>
      <p:sp>
        <p:nvSpPr>
          <p:cNvPr id="54" name="Oval 9">
            <a:extLst>
              <a:ext uri="{FF2B5EF4-FFF2-40B4-BE49-F238E27FC236}">
                <a16:creationId xmlns:a16="http://schemas.microsoft.com/office/drawing/2014/main" id="{BA7C7B57-0AC5-4F50-B0F2-55522E696225}"/>
              </a:ext>
            </a:extLst>
          </p:cNvPr>
          <p:cNvSpPr>
            <a:spLocks noChangeArrowheads="1"/>
          </p:cNvSpPr>
          <p:nvPr/>
        </p:nvSpPr>
        <p:spPr bwMode="auto">
          <a:xfrm>
            <a:off x="4591970" y="3070394"/>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latin typeface="+mn-lt"/>
            </a:endParaRPr>
          </a:p>
        </p:txBody>
      </p:sp>
      <p:sp>
        <p:nvSpPr>
          <p:cNvPr id="55" name="Text Box 10">
            <a:extLst>
              <a:ext uri="{FF2B5EF4-FFF2-40B4-BE49-F238E27FC236}">
                <a16:creationId xmlns:a16="http://schemas.microsoft.com/office/drawing/2014/main" id="{715D5FD3-B952-4BF8-8386-541B858A7E33}"/>
              </a:ext>
            </a:extLst>
          </p:cNvPr>
          <p:cNvSpPr txBox="1">
            <a:spLocks noChangeArrowheads="1"/>
          </p:cNvSpPr>
          <p:nvPr/>
        </p:nvSpPr>
        <p:spPr bwMode="auto">
          <a:xfrm>
            <a:off x="4591970" y="3108495"/>
            <a:ext cx="418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latin typeface="+mn-lt"/>
              </a:rPr>
              <a:t>61</a:t>
            </a:r>
          </a:p>
        </p:txBody>
      </p:sp>
      <p:sp>
        <p:nvSpPr>
          <p:cNvPr id="56" name="Text Box 11">
            <a:extLst>
              <a:ext uri="{FF2B5EF4-FFF2-40B4-BE49-F238E27FC236}">
                <a16:creationId xmlns:a16="http://schemas.microsoft.com/office/drawing/2014/main" id="{D170B64E-32ED-41D9-BE6B-D33D3D35E29B}"/>
              </a:ext>
            </a:extLst>
          </p:cNvPr>
          <p:cNvSpPr txBox="1">
            <a:spLocks noChangeArrowheads="1"/>
          </p:cNvSpPr>
          <p:nvPr/>
        </p:nvSpPr>
        <p:spPr bwMode="auto">
          <a:xfrm>
            <a:off x="4233195" y="3068808"/>
            <a:ext cx="3540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latin typeface="+mn-lt"/>
              </a:rPr>
              <a:t>[2]</a:t>
            </a:r>
          </a:p>
        </p:txBody>
      </p:sp>
      <p:sp>
        <p:nvSpPr>
          <p:cNvPr id="57" name="Oval 12">
            <a:extLst>
              <a:ext uri="{FF2B5EF4-FFF2-40B4-BE49-F238E27FC236}">
                <a16:creationId xmlns:a16="http://schemas.microsoft.com/office/drawing/2014/main" id="{40F16495-3A19-4092-9267-6E4E999C38AB}"/>
              </a:ext>
            </a:extLst>
          </p:cNvPr>
          <p:cNvSpPr>
            <a:spLocks noChangeArrowheads="1"/>
          </p:cNvSpPr>
          <p:nvPr/>
        </p:nvSpPr>
        <p:spPr bwMode="auto">
          <a:xfrm>
            <a:off x="6031832" y="4078457"/>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latin typeface="+mn-lt"/>
            </a:endParaRPr>
          </a:p>
        </p:txBody>
      </p:sp>
      <p:sp>
        <p:nvSpPr>
          <p:cNvPr id="58" name="Text Box 13">
            <a:extLst>
              <a:ext uri="{FF2B5EF4-FFF2-40B4-BE49-F238E27FC236}">
                <a16:creationId xmlns:a16="http://schemas.microsoft.com/office/drawing/2014/main" id="{B6377DFA-2C88-461E-B7F4-C36C7915CA8B}"/>
              </a:ext>
            </a:extLst>
          </p:cNvPr>
          <p:cNvSpPr txBox="1">
            <a:spLocks noChangeArrowheads="1"/>
          </p:cNvSpPr>
          <p:nvPr/>
        </p:nvSpPr>
        <p:spPr bwMode="auto">
          <a:xfrm>
            <a:off x="6033420" y="4116557"/>
            <a:ext cx="418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latin typeface="+mn-lt"/>
              </a:rPr>
              <a:t>11</a:t>
            </a:r>
          </a:p>
        </p:txBody>
      </p:sp>
      <p:sp>
        <p:nvSpPr>
          <p:cNvPr id="59" name="Text Box 14">
            <a:extLst>
              <a:ext uri="{FF2B5EF4-FFF2-40B4-BE49-F238E27FC236}">
                <a16:creationId xmlns:a16="http://schemas.microsoft.com/office/drawing/2014/main" id="{58C83721-C8EC-4CA3-AC12-26F77938F0FC}"/>
              </a:ext>
            </a:extLst>
          </p:cNvPr>
          <p:cNvSpPr txBox="1">
            <a:spLocks noChangeArrowheads="1"/>
          </p:cNvSpPr>
          <p:nvPr/>
        </p:nvSpPr>
        <p:spPr bwMode="auto">
          <a:xfrm>
            <a:off x="5673058" y="4076869"/>
            <a:ext cx="3540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latin typeface="+mn-lt"/>
              </a:rPr>
              <a:t>[6]</a:t>
            </a:r>
          </a:p>
        </p:txBody>
      </p:sp>
      <p:sp>
        <p:nvSpPr>
          <p:cNvPr id="60" name="Oval 15">
            <a:extLst>
              <a:ext uri="{FF2B5EF4-FFF2-40B4-BE49-F238E27FC236}">
                <a16:creationId xmlns:a16="http://schemas.microsoft.com/office/drawing/2014/main" id="{7CB1F4B6-D262-46F1-9EC3-FE591997FF05}"/>
              </a:ext>
            </a:extLst>
          </p:cNvPr>
          <p:cNvSpPr>
            <a:spLocks noChangeArrowheads="1"/>
          </p:cNvSpPr>
          <p:nvPr/>
        </p:nvSpPr>
        <p:spPr bwMode="auto">
          <a:xfrm>
            <a:off x="5168232" y="4078457"/>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latin typeface="+mn-lt"/>
            </a:endParaRPr>
          </a:p>
        </p:txBody>
      </p:sp>
      <p:sp>
        <p:nvSpPr>
          <p:cNvPr id="61" name="Text Box 16">
            <a:extLst>
              <a:ext uri="{FF2B5EF4-FFF2-40B4-BE49-F238E27FC236}">
                <a16:creationId xmlns:a16="http://schemas.microsoft.com/office/drawing/2014/main" id="{44CDDE2F-C050-4774-A03E-636455E89EC3}"/>
              </a:ext>
            </a:extLst>
          </p:cNvPr>
          <p:cNvSpPr txBox="1">
            <a:spLocks noChangeArrowheads="1"/>
          </p:cNvSpPr>
          <p:nvPr/>
        </p:nvSpPr>
        <p:spPr bwMode="auto">
          <a:xfrm>
            <a:off x="5169820" y="4116557"/>
            <a:ext cx="418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latin typeface="+mn-lt"/>
              </a:rPr>
              <a:t>19</a:t>
            </a:r>
          </a:p>
        </p:txBody>
      </p:sp>
      <p:sp>
        <p:nvSpPr>
          <p:cNvPr id="62" name="Text Box 17">
            <a:extLst>
              <a:ext uri="{FF2B5EF4-FFF2-40B4-BE49-F238E27FC236}">
                <a16:creationId xmlns:a16="http://schemas.microsoft.com/office/drawing/2014/main" id="{3E3FEC59-55E5-432F-B76D-3D082304E2E7}"/>
              </a:ext>
            </a:extLst>
          </p:cNvPr>
          <p:cNvSpPr txBox="1">
            <a:spLocks noChangeArrowheads="1"/>
          </p:cNvSpPr>
          <p:nvPr/>
        </p:nvSpPr>
        <p:spPr bwMode="auto">
          <a:xfrm>
            <a:off x="4809458" y="4076869"/>
            <a:ext cx="3540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latin typeface="+mn-lt"/>
              </a:rPr>
              <a:t>[5]</a:t>
            </a:r>
          </a:p>
        </p:txBody>
      </p:sp>
      <p:sp>
        <p:nvSpPr>
          <p:cNvPr id="63" name="Oval 18">
            <a:extLst>
              <a:ext uri="{FF2B5EF4-FFF2-40B4-BE49-F238E27FC236}">
                <a16:creationId xmlns:a16="http://schemas.microsoft.com/office/drawing/2014/main" id="{1B287183-27B8-4984-939B-2142F17360CC}"/>
              </a:ext>
            </a:extLst>
          </p:cNvPr>
          <p:cNvSpPr>
            <a:spLocks noChangeArrowheads="1"/>
          </p:cNvSpPr>
          <p:nvPr/>
        </p:nvSpPr>
        <p:spPr bwMode="auto">
          <a:xfrm>
            <a:off x="4368132" y="5013494"/>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latin typeface="+mn-lt"/>
            </a:endParaRPr>
          </a:p>
        </p:txBody>
      </p:sp>
      <p:sp>
        <p:nvSpPr>
          <p:cNvPr id="64" name="Text Box 19">
            <a:extLst>
              <a:ext uri="{FF2B5EF4-FFF2-40B4-BE49-F238E27FC236}">
                <a16:creationId xmlns:a16="http://schemas.microsoft.com/office/drawing/2014/main" id="{1DBF103C-6C55-4870-82B1-2B47F51B333A}"/>
              </a:ext>
            </a:extLst>
          </p:cNvPr>
          <p:cNvSpPr txBox="1">
            <a:spLocks noChangeArrowheads="1"/>
          </p:cNvSpPr>
          <p:nvPr/>
        </p:nvSpPr>
        <p:spPr bwMode="auto">
          <a:xfrm>
            <a:off x="4425282" y="505159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latin typeface="+mn-lt"/>
              </a:rPr>
              <a:t>1</a:t>
            </a:r>
          </a:p>
        </p:txBody>
      </p:sp>
      <p:sp>
        <p:nvSpPr>
          <p:cNvPr id="65" name="Text Box 20">
            <a:extLst>
              <a:ext uri="{FF2B5EF4-FFF2-40B4-BE49-F238E27FC236}">
                <a16:creationId xmlns:a16="http://schemas.microsoft.com/office/drawing/2014/main" id="{564549CA-9162-4CE6-AE1C-B8174555D924}"/>
              </a:ext>
            </a:extLst>
          </p:cNvPr>
          <p:cNvSpPr txBox="1">
            <a:spLocks noChangeArrowheads="1"/>
          </p:cNvSpPr>
          <p:nvPr/>
        </p:nvSpPr>
        <p:spPr bwMode="auto">
          <a:xfrm>
            <a:off x="4009358" y="5011908"/>
            <a:ext cx="3540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latin typeface="+mn-lt"/>
              </a:rPr>
              <a:t>[9]</a:t>
            </a:r>
          </a:p>
        </p:txBody>
      </p:sp>
      <p:sp>
        <p:nvSpPr>
          <p:cNvPr id="66" name="Oval 21">
            <a:extLst>
              <a:ext uri="{FF2B5EF4-FFF2-40B4-BE49-F238E27FC236}">
                <a16:creationId xmlns:a16="http://schemas.microsoft.com/office/drawing/2014/main" id="{FAD57940-D33A-46EF-AE4E-3F083542DBEE}"/>
              </a:ext>
            </a:extLst>
          </p:cNvPr>
          <p:cNvSpPr>
            <a:spLocks noChangeArrowheads="1"/>
          </p:cNvSpPr>
          <p:nvPr/>
        </p:nvSpPr>
        <p:spPr bwMode="auto">
          <a:xfrm>
            <a:off x="6968457" y="4078457"/>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latin typeface="+mn-lt"/>
            </a:endParaRPr>
          </a:p>
        </p:txBody>
      </p:sp>
      <p:sp>
        <p:nvSpPr>
          <p:cNvPr id="67" name="Text Box 22">
            <a:extLst>
              <a:ext uri="{FF2B5EF4-FFF2-40B4-BE49-F238E27FC236}">
                <a16:creationId xmlns:a16="http://schemas.microsoft.com/office/drawing/2014/main" id="{A887939D-4AE8-4962-8E29-630E201D569B}"/>
              </a:ext>
            </a:extLst>
          </p:cNvPr>
          <p:cNvSpPr txBox="1">
            <a:spLocks noChangeArrowheads="1"/>
          </p:cNvSpPr>
          <p:nvPr/>
        </p:nvSpPr>
        <p:spPr bwMode="auto">
          <a:xfrm>
            <a:off x="6970045" y="4116557"/>
            <a:ext cx="418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latin typeface="+mn-lt"/>
              </a:rPr>
              <a:t>26</a:t>
            </a:r>
          </a:p>
        </p:txBody>
      </p:sp>
      <p:sp>
        <p:nvSpPr>
          <p:cNvPr id="68" name="Text Box 23">
            <a:extLst>
              <a:ext uri="{FF2B5EF4-FFF2-40B4-BE49-F238E27FC236}">
                <a16:creationId xmlns:a16="http://schemas.microsoft.com/office/drawing/2014/main" id="{BB8B1044-5B67-45B2-8583-BFFB910080C7}"/>
              </a:ext>
            </a:extLst>
          </p:cNvPr>
          <p:cNvSpPr txBox="1">
            <a:spLocks noChangeArrowheads="1"/>
          </p:cNvSpPr>
          <p:nvPr/>
        </p:nvSpPr>
        <p:spPr bwMode="auto">
          <a:xfrm>
            <a:off x="6609683" y="4076869"/>
            <a:ext cx="3540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latin typeface="+mn-lt"/>
              </a:rPr>
              <a:t>[7]</a:t>
            </a:r>
          </a:p>
        </p:txBody>
      </p:sp>
      <p:sp>
        <p:nvSpPr>
          <p:cNvPr id="69" name="Oval 24">
            <a:extLst>
              <a:ext uri="{FF2B5EF4-FFF2-40B4-BE49-F238E27FC236}">
                <a16:creationId xmlns:a16="http://schemas.microsoft.com/office/drawing/2014/main" id="{DBCD3A0D-0B63-48E0-A819-C6CE63921F48}"/>
              </a:ext>
            </a:extLst>
          </p:cNvPr>
          <p:cNvSpPr>
            <a:spLocks noChangeArrowheads="1"/>
          </p:cNvSpPr>
          <p:nvPr/>
        </p:nvSpPr>
        <p:spPr bwMode="auto">
          <a:xfrm>
            <a:off x="5311107" y="5013494"/>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latin typeface="+mn-lt"/>
            </a:endParaRPr>
          </a:p>
        </p:txBody>
      </p:sp>
      <p:sp>
        <p:nvSpPr>
          <p:cNvPr id="70" name="Text Box 25">
            <a:extLst>
              <a:ext uri="{FF2B5EF4-FFF2-40B4-BE49-F238E27FC236}">
                <a16:creationId xmlns:a16="http://schemas.microsoft.com/office/drawing/2014/main" id="{8D2D3A5B-F0BC-4867-8868-536C732B6982}"/>
              </a:ext>
            </a:extLst>
          </p:cNvPr>
          <p:cNvSpPr txBox="1">
            <a:spLocks noChangeArrowheads="1"/>
          </p:cNvSpPr>
          <p:nvPr/>
        </p:nvSpPr>
        <p:spPr bwMode="auto">
          <a:xfrm>
            <a:off x="5360320" y="505159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latin typeface="+mn-lt"/>
              </a:rPr>
              <a:t>5</a:t>
            </a:r>
          </a:p>
        </p:txBody>
      </p:sp>
      <p:sp>
        <p:nvSpPr>
          <p:cNvPr id="71" name="Text Box 26">
            <a:extLst>
              <a:ext uri="{FF2B5EF4-FFF2-40B4-BE49-F238E27FC236}">
                <a16:creationId xmlns:a16="http://schemas.microsoft.com/office/drawing/2014/main" id="{00216C4B-9CD7-4E9C-BF5B-3748FD834C3E}"/>
              </a:ext>
            </a:extLst>
          </p:cNvPr>
          <p:cNvSpPr txBox="1">
            <a:spLocks noChangeArrowheads="1"/>
          </p:cNvSpPr>
          <p:nvPr/>
        </p:nvSpPr>
        <p:spPr bwMode="auto">
          <a:xfrm>
            <a:off x="4945982" y="5011908"/>
            <a:ext cx="438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latin typeface="+mn-lt"/>
              </a:rPr>
              <a:t>[10]</a:t>
            </a:r>
          </a:p>
        </p:txBody>
      </p:sp>
      <p:sp>
        <p:nvSpPr>
          <p:cNvPr id="72" name="Oval 27">
            <a:extLst>
              <a:ext uri="{FF2B5EF4-FFF2-40B4-BE49-F238E27FC236}">
                <a16:creationId xmlns:a16="http://schemas.microsoft.com/office/drawing/2014/main" id="{772E9044-BE9B-4798-9CDE-798B2E5A45E6}"/>
              </a:ext>
            </a:extLst>
          </p:cNvPr>
          <p:cNvSpPr>
            <a:spLocks noChangeArrowheads="1"/>
          </p:cNvSpPr>
          <p:nvPr/>
        </p:nvSpPr>
        <p:spPr bwMode="auto">
          <a:xfrm>
            <a:off x="3437857" y="5013494"/>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latin typeface="+mn-lt"/>
            </a:endParaRPr>
          </a:p>
        </p:txBody>
      </p:sp>
      <p:sp>
        <p:nvSpPr>
          <p:cNvPr id="73" name="Text Box 28">
            <a:extLst>
              <a:ext uri="{FF2B5EF4-FFF2-40B4-BE49-F238E27FC236}">
                <a16:creationId xmlns:a16="http://schemas.microsoft.com/office/drawing/2014/main" id="{3B6CE5EA-6714-4D0B-B04D-AA382F296B44}"/>
              </a:ext>
            </a:extLst>
          </p:cNvPr>
          <p:cNvSpPr txBox="1">
            <a:spLocks noChangeArrowheads="1"/>
          </p:cNvSpPr>
          <p:nvPr/>
        </p:nvSpPr>
        <p:spPr bwMode="auto">
          <a:xfrm>
            <a:off x="3439445" y="5051595"/>
            <a:ext cx="418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latin typeface="+mn-lt"/>
              </a:rPr>
              <a:t>15</a:t>
            </a:r>
          </a:p>
        </p:txBody>
      </p:sp>
      <p:sp>
        <p:nvSpPr>
          <p:cNvPr id="74" name="Text Box 29">
            <a:extLst>
              <a:ext uri="{FF2B5EF4-FFF2-40B4-BE49-F238E27FC236}">
                <a16:creationId xmlns:a16="http://schemas.microsoft.com/office/drawing/2014/main" id="{09C8C064-09DD-4E4B-977B-5F31522B959D}"/>
              </a:ext>
            </a:extLst>
          </p:cNvPr>
          <p:cNvSpPr txBox="1">
            <a:spLocks noChangeArrowheads="1"/>
          </p:cNvSpPr>
          <p:nvPr/>
        </p:nvSpPr>
        <p:spPr bwMode="auto">
          <a:xfrm>
            <a:off x="3079083" y="5011908"/>
            <a:ext cx="3540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latin typeface="+mn-lt"/>
              </a:rPr>
              <a:t>[8]</a:t>
            </a:r>
          </a:p>
        </p:txBody>
      </p:sp>
      <p:sp>
        <p:nvSpPr>
          <p:cNvPr id="75" name="Oval 30">
            <a:extLst>
              <a:ext uri="{FF2B5EF4-FFF2-40B4-BE49-F238E27FC236}">
                <a16:creationId xmlns:a16="http://schemas.microsoft.com/office/drawing/2014/main" id="{F1E3DCF2-BC18-451A-B979-B9C1130B7AA8}"/>
              </a:ext>
            </a:extLst>
          </p:cNvPr>
          <p:cNvSpPr>
            <a:spLocks noChangeArrowheads="1"/>
          </p:cNvSpPr>
          <p:nvPr/>
        </p:nvSpPr>
        <p:spPr bwMode="auto">
          <a:xfrm>
            <a:off x="3942682" y="4078457"/>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latin typeface="+mn-lt"/>
            </a:endParaRPr>
          </a:p>
        </p:txBody>
      </p:sp>
      <p:sp>
        <p:nvSpPr>
          <p:cNvPr id="76" name="Text Box 31">
            <a:extLst>
              <a:ext uri="{FF2B5EF4-FFF2-40B4-BE49-F238E27FC236}">
                <a16:creationId xmlns:a16="http://schemas.microsoft.com/office/drawing/2014/main" id="{EFA2E2E8-6A9E-4B1C-9FD2-6027C788F642}"/>
              </a:ext>
            </a:extLst>
          </p:cNvPr>
          <p:cNvSpPr txBox="1">
            <a:spLocks noChangeArrowheads="1"/>
          </p:cNvSpPr>
          <p:nvPr/>
        </p:nvSpPr>
        <p:spPr bwMode="auto">
          <a:xfrm>
            <a:off x="3944270" y="4116557"/>
            <a:ext cx="418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latin typeface="+mn-lt"/>
              </a:rPr>
              <a:t>48</a:t>
            </a:r>
          </a:p>
        </p:txBody>
      </p:sp>
      <p:sp>
        <p:nvSpPr>
          <p:cNvPr id="77" name="Text Box 32">
            <a:extLst>
              <a:ext uri="{FF2B5EF4-FFF2-40B4-BE49-F238E27FC236}">
                <a16:creationId xmlns:a16="http://schemas.microsoft.com/office/drawing/2014/main" id="{CE261114-5F6F-44FF-BD82-86563BFFE20C}"/>
              </a:ext>
            </a:extLst>
          </p:cNvPr>
          <p:cNvSpPr txBox="1">
            <a:spLocks noChangeArrowheads="1"/>
          </p:cNvSpPr>
          <p:nvPr/>
        </p:nvSpPr>
        <p:spPr bwMode="auto">
          <a:xfrm>
            <a:off x="3583908" y="4076869"/>
            <a:ext cx="3540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latin typeface="+mn-lt"/>
              </a:rPr>
              <a:t>[4]</a:t>
            </a:r>
          </a:p>
        </p:txBody>
      </p:sp>
      <p:cxnSp>
        <p:nvCxnSpPr>
          <p:cNvPr id="78" name="AutoShape 33">
            <a:extLst>
              <a:ext uri="{FF2B5EF4-FFF2-40B4-BE49-F238E27FC236}">
                <a16:creationId xmlns:a16="http://schemas.microsoft.com/office/drawing/2014/main" id="{862F7D49-2989-42F5-BB04-F8458BE54FF4}"/>
              </a:ext>
            </a:extLst>
          </p:cNvPr>
          <p:cNvCxnSpPr>
            <a:cxnSpLocks noChangeShapeType="1"/>
            <a:stCxn id="48" idx="3"/>
            <a:endCxn id="54" idx="0"/>
          </p:cNvCxnSpPr>
          <p:nvPr/>
        </p:nvCxnSpPr>
        <p:spPr bwMode="auto">
          <a:xfrm flipH="1">
            <a:off x="4807870" y="2581445"/>
            <a:ext cx="711200" cy="481013"/>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9" name="AutoShape 34">
            <a:extLst>
              <a:ext uri="{FF2B5EF4-FFF2-40B4-BE49-F238E27FC236}">
                <a16:creationId xmlns:a16="http://schemas.microsoft.com/office/drawing/2014/main" id="{945CD48E-524E-4E85-9361-0C33EE8DAEAA}"/>
              </a:ext>
            </a:extLst>
          </p:cNvPr>
          <p:cNvCxnSpPr>
            <a:cxnSpLocks noChangeShapeType="1"/>
            <a:stCxn id="48" idx="5"/>
            <a:endCxn id="51" idx="0"/>
          </p:cNvCxnSpPr>
          <p:nvPr/>
        </p:nvCxnSpPr>
        <p:spPr bwMode="auto">
          <a:xfrm>
            <a:off x="5823871" y="2581445"/>
            <a:ext cx="784225" cy="479425"/>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 name="AutoShape 35">
            <a:extLst>
              <a:ext uri="{FF2B5EF4-FFF2-40B4-BE49-F238E27FC236}">
                <a16:creationId xmlns:a16="http://schemas.microsoft.com/office/drawing/2014/main" id="{9040F886-AB9E-4519-814B-CE4458997456}"/>
              </a:ext>
            </a:extLst>
          </p:cNvPr>
          <p:cNvCxnSpPr>
            <a:cxnSpLocks noChangeShapeType="1"/>
            <a:stCxn id="54" idx="3"/>
            <a:endCxn id="75" idx="0"/>
          </p:cNvCxnSpPr>
          <p:nvPr/>
        </p:nvCxnSpPr>
        <p:spPr bwMode="auto">
          <a:xfrm flipH="1">
            <a:off x="4158582" y="3446633"/>
            <a:ext cx="496888" cy="623887"/>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1" name="AutoShape 36">
            <a:extLst>
              <a:ext uri="{FF2B5EF4-FFF2-40B4-BE49-F238E27FC236}">
                <a16:creationId xmlns:a16="http://schemas.microsoft.com/office/drawing/2014/main" id="{6C364044-C193-448A-8765-540ED9333512}"/>
              </a:ext>
            </a:extLst>
          </p:cNvPr>
          <p:cNvCxnSpPr>
            <a:cxnSpLocks noChangeShapeType="1"/>
            <a:stCxn id="54" idx="5"/>
            <a:endCxn id="60" idx="0"/>
          </p:cNvCxnSpPr>
          <p:nvPr/>
        </p:nvCxnSpPr>
        <p:spPr bwMode="auto">
          <a:xfrm>
            <a:off x="4960270" y="3446633"/>
            <a:ext cx="423862" cy="623887"/>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 name="AutoShape 37">
            <a:extLst>
              <a:ext uri="{FF2B5EF4-FFF2-40B4-BE49-F238E27FC236}">
                <a16:creationId xmlns:a16="http://schemas.microsoft.com/office/drawing/2014/main" id="{3F617F69-6D2A-4669-A720-C8E9EC406B05}"/>
              </a:ext>
            </a:extLst>
          </p:cNvPr>
          <p:cNvCxnSpPr>
            <a:cxnSpLocks noChangeShapeType="1"/>
            <a:stCxn id="51" idx="3"/>
            <a:endCxn id="57" idx="0"/>
          </p:cNvCxnSpPr>
          <p:nvPr/>
        </p:nvCxnSpPr>
        <p:spPr bwMode="auto">
          <a:xfrm flipH="1">
            <a:off x="6247733" y="3445045"/>
            <a:ext cx="207963" cy="625475"/>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3" name="AutoShape 38">
            <a:extLst>
              <a:ext uri="{FF2B5EF4-FFF2-40B4-BE49-F238E27FC236}">
                <a16:creationId xmlns:a16="http://schemas.microsoft.com/office/drawing/2014/main" id="{8C5EE7AD-6EC2-4AC4-A34A-E98B122E2A66}"/>
              </a:ext>
            </a:extLst>
          </p:cNvPr>
          <p:cNvCxnSpPr>
            <a:cxnSpLocks noChangeShapeType="1"/>
            <a:stCxn id="51" idx="5"/>
            <a:endCxn id="66" idx="0"/>
          </p:cNvCxnSpPr>
          <p:nvPr/>
        </p:nvCxnSpPr>
        <p:spPr bwMode="auto">
          <a:xfrm>
            <a:off x="6760495" y="3445045"/>
            <a:ext cx="423862" cy="625475"/>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 name="AutoShape 39">
            <a:extLst>
              <a:ext uri="{FF2B5EF4-FFF2-40B4-BE49-F238E27FC236}">
                <a16:creationId xmlns:a16="http://schemas.microsoft.com/office/drawing/2014/main" id="{C3AA39C7-5387-4F89-99EE-062453D9CDC8}"/>
              </a:ext>
            </a:extLst>
          </p:cNvPr>
          <p:cNvCxnSpPr>
            <a:cxnSpLocks noChangeShapeType="1"/>
            <a:stCxn id="75" idx="3"/>
            <a:endCxn id="72" idx="0"/>
          </p:cNvCxnSpPr>
          <p:nvPr/>
        </p:nvCxnSpPr>
        <p:spPr bwMode="auto">
          <a:xfrm flipH="1">
            <a:off x="3653758" y="4454695"/>
            <a:ext cx="352425" cy="550863"/>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 name="AutoShape 40">
            <a:extLst>
              <a:ext uri="{FF2B5EF4-FFF2-40B4-BE49-F238E27FC236}">
                <a16:creationId xmlns:a16="http://schemas.microsoft.com/office/drawing/2014/main" id="{A4420F31-05EE-4F34-96D1-E7E57BCC479C}"/>
              </a:ext>
            </a:extLst>
          </p:cNvPr>
          <p:cNvCxnSpPr>
            <a:cxnSpLocks noChangeShapeType="1"/>
            <a:stCxn id="75" idx="5"/>
            <a:endCxn id="63" idx="0"/>
          </p:cNvCxnSpPr>
          <p:nvPr/>
        </p:nvCxnSpPr>
        <p:spPr bwMode="auto">
          <a:xfrm>
            <a:off x="4310982" y="4454695"/>
            <a:ext cx="273050" cy="550863"/>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6" name="AutoShape 41">
            <a:extLst>
              <a:ext uri="{FF2B5EF4-FFF2-40B4-BE49-F238E27FC236}">
                <a16:creationId xmlns:a16="http://schemas.microsoft.com/office/drawing/2014/main" id="{87F46AB2-B4E2-4E37-B2E4-50CD782EC935}"/>
              </a:ext>
            </a:extLst>
          </p:cNvPr>
          <p:cNvCxnSpPr>
            <a:cxnSpLocks noChangeShapeType="1"/>
            <a:stCxn id="60" idx="4"/>
            <a:endCxn id="69" idx="0"/>
          </p:cNvCxnSpPr>
          <p:nvPr/>
        </p:nvCxnSpPr>
        <p:spPr bwMode="auto">
          <a:xfrm>
            <a:off x="5384133" y="4518195"/>
            <a:ext cx="142875" cy="487363"/>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 name="Text Box 43">
            <a:extLst>
              <a:ext uri="{FF2B5EF4-FFF2-40B4-BE49-F238E27FC236}">
                <a16:creationId xmlns:a16="http://schemas.microsoft.com/office/drawing/2014/main" id="{6FB35082-606E-481E-968B-C0142460F4D8}"/>
              </a:ext>
            </a:extLst>
          </p:cNvPr>
          <p:cNvSpPr txBox="1">
            <a:spLocks noChangeArrowheads="1"/>
          </p:cNvSpPr>
          <p:nvPr/>
        </p:nvSpPr>
        <p:spPr bwMode="auto">
          <a:xfrm>
            <a:off x="3479132" y="5737395"/>
            <a:ext cx="4832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squar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2000" dirty="0">
                <a:latin typeface="+mn-lt"/>
                <a:cs typeface="Times New Roman" panose="02020603050405020304" pitchFamily="18" charset="0"/>
              </a:rPr>
              <a:t>Max heap following first for loop of heapsort</a:t>
            </a:r>
          </a:p>
        </p:txBody>
      </p:sp>
      <p:sp>
        <p:nvSpPr>
          <p:cNvPr id="88" name="Line 45">
            <a:extLst>
              <a:ext uri="{FF2B5EF4-FFF2-40B4-BE49-F238E27FC236}">
                <a16:creationId xmlns:a16="http://schemas.microsoft.com/office/drawing/2014/main" id="{96F797E9-01BB-48BB-AD3B-611ED7A69741}"/>
              </a:ext>
            </a:extLst>
          </p:cNvPr>
          <p:cNvSpPr>
            <a:spLocks noChangeShapeType="1"/>
          </p:cNvSpPr>
          <p:nvPr/>
        </p:nvSpPr>
        <p:spPr bwMode="auto">
          <a:xfrm flipH="1">
            <a:off x="5790532" y="5167482"/>
            <a:ext cx="3657600" cy="0"/>
          </a:xfrm>
          <a:prstGeom prst="line">
            <a:avLst/>
          </a:prstGeom>
          <a:noFill/>
          <a:ln w="9525">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89" name="Line 46">
            <a:extLst>
              <a:ext uri="{FF2B5EF4-FFF2-40B4-BE49-F238E27FC236}">
                <a16:creationId xmlns:a16="http://schemas.microsoft.com/office/drawing/2014/main" id="{99401A67-5E76-453D-AF2B-8480969A9601}"/>
              </a:ext>
            </a:extLst>
          </p:cNvPr>
          <p:cNvSpPr>
            <a:spLocks noChangeShapeType="1"/>
          </p:cNvSpPr>
          <p:nvPr/>
        </p:nvSpPr>
        <p:spPr bwMode="auto">
          <a:xfrm flipV="1">
            <a:off x="9448132" y="2348082"/>
            <a:ext cx="0" cy="2819400"/>
          </a:xfrm>
          <a:prstGeom prst="line">
            <a:avLst/>
          </a:prstGeom>
          <a:noFill/>
          <a:ln w="952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0" name="Line 47">
            <a:extLst>
              <a:ext uri="{FF2B5EF4-FFF2-40B4-BE49-F238E27FC236}">
                <a16:creationId xmlns:a16="http://schemas.microsoft.com/office/drawing/2014/main" id="{496AA32F-5EF5-487A-974C-039D9C096494}"/>
              </a:ext>
            </a:extLst>
          </p:cNvPr>
          <p:cNvSpPr>
            <a:spLocks noChangeShapeType="1"/>
          </p:cNvSpPr>
          <p:nvPr/>
        </p:nvSpPr>
        <p:spPr bwMode="auto">
          <a:xfrm flipH="1">
            <a:off x="6247732" y="2348082"/>
            <a:ext cx="3200400" cy="0"/>
          </a:xfrm>
          <a:prstGeom prst="line">
            <a:avLst/>
          </a:prstGeom>
          <a:noFill/>
          <a:ln w="9525">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91" name="Text Box 48">
            <a:extLst>
              <a:ext uri="{FF2B5EF4-FFF2-40B4-BE49-F238E27FC236}">
                <a16:creationId xmlns:a16="http://schemas.microsoft.com/office/drawing/2014/main" id="{E5C4F454-EFC2-40D4-807A-9985D7A1569B}"/>
              </a:ext>
            </a:extLst>
          </p:cNvPr>
          <p:cNvSpPr txBox="1">
            <a:spLocks noChangeArrowheads="1"/>
          </p:cNvSpPr>
          <p:nvPr/>
        </p:nvSpPr>
        <p:spPr bwMode="auto">
          <a:xfrm>
            <a:off x="2431382" y="1987719"/>
            <a:ext cx="1572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dirty="0">
                <a:latin typeface="+mn-lt"/>
              </a:rPr>
              <a:t>initial heap</a:t>
            </a:r>
          </a:p>
        </p:txBody>
      </p:sp>
      <p:sp>
        <p:nvSpPr>
          <p:cNvPr id="92" name="Text Box 49">
            <a:extLst>
              <a:ext uri="{FF2B5EF4-FFF2-40B4-BE49-F238E27FC236}">
                <a16:creationId xmlns:a16="http://schemas.microsoft.com/office/drawing/2014/main" id="{0F34A131-2F2A-45FF-BBE2-B3A753A69EAE}"/>
              </a:ext>
            </a:extLst>
          </p:cNvPr>
          <p:cNvSpPr txBox="1">
            <a:spLocks noChangeArrowheads="1"/>
          </p:cNvSpPr>
          <p:nvPr/>
        </p:nvSpPr>
        <p:spPr bwMode="auto">
          <a:xfrm>
            <a:off x="8624220" y="3500607"/>
            <a:ext cx="13567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a:solidFill>
                  <a:schemeClr val="hlink"/>
                </a:solidFill>
                <a:latin typeface="+mn-lt"/>
              </a:rPr>
              <a:t>exchange</a:t>
            </a:r>
          </a:p>
        </p:txBody>
      </p:sp>
    </p:spTree>
    <p:extLst>
      <p:ext uri="{BB962C8B-B14F-4D97-AF65-F5344CB8AC3E}">
        <p14:creationId xmlns:p14="http://schemas.microsoft.com/office/powerpoint/2010/main" val="239958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36</a:t>
            </a:fld>
            <a:endParaRPr lang="en-IN" dirty="0"/>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grpSp>
        <p:nvGrpSpPr>
          <p:cNvPr id="93" name="Group 92">
            <a:extLst>
              <a:ext uri="{FF2B5EF4-FFF2-40B4-BE49-F238E27FC236}">
                <a16:creationId xmlns:a16="http://schemas.microsoft.com/office/drawing/2014/main" id="{D81ABA70-76ED-421C-8070-B5F8F82BC3DA}"/>
              </a:ext>
            </a:extLst>
          </p:cNvPr>
          <p:cNvGrpSpPr/>
          <p:nvPr/>
        </p:nvGrpSpPr>
        <p:grpSpPr>
          <a:xfrm>
            <a:off x="3279348" y="2088340"/>
            <a:ext cx="5174842" cy="3885221"/>
            <a:chOff x="3143251" y="2492375"/>
            <a:chExt cx="4321174" cy="3244295"/>
          </a:xfrm>
        </p:grpSpPr>
        <p:sp>
          <p:nvSpPr>
            <p:cNvPr id="94" name="Oval 3">
              <a:extLst>
                <a:ext uri="{FF2B5EF4-FFF2-40B4-BE49-F238E27FC236}">
                  <a16:creationId xmlns:a16="http://schemas.microsoft.com/office/drawing/2014/main" id="{AEC84625-F18F-4FAF-9F1A-07EF9E35B3AD}"/>
                </a:ext>
              </a:extLst>
            </p:cNvPr>
            <p:cNvSpPr>
              <a:spLocks noChangeArrowheads="1"/>
            </p:cNvSpPr>
            <p:nvPr/>
          </p:nvSpPr>
          <p:spPr bwMode="auto">
            <a:xfrm>
              <a:off x="5519738" y="2493963"/>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latin typeface="+mn-lt"/>
                <a:cs typeface="Arial" panose="020B0604020202020204" pitchFamily="34" charset="0"/>
              </a:endParaRPr>
            </a:p>
          </p:txBody>
        </p:sp>
        <p:sp>
          <p:nvSpPr>
            <p:cNvPr id="95" name="Text Box 4">
              <a:extLst>
                <a:ext uri="{FF2B5EF4-FFF2-40B4-BE49-F238E27FC236}">
                  <a16:creationId xmlns:a16="http://schemas.microsoft.com/office/drawing/2014/main" id="{F7889E1C-2B4B-42DF-87FA-4AAFCE0AC0B3}"/>
                </a:ext>
              </a:extLst>
            </p:cNvPr>
            <p:cNvSpPr txBox="1">
              <a:spLocks noChangeArrowheads="1"/>
            </p:cNvSpPr>
            <p:nvPr/>
          </p:nvSpPr>
          <p:spPr bwMode="auto">
            <a:xfrm>
              <a:off x="5521325" y="2532063"/>
              <a:ext cx="418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latin typeface="+mn-lt"/>
                  <a:cs typeface="Arial" panose="020B0604020202020204" pitchFamily="34" charset="0"/>
                </a:rPr>
                <a:t>61</a:t>
              </a:r>
            </a:p>
          </p:txBody>
        </p:sp>
        <p:sp>
          <p:nvSpPr>
            <p:cNvPr id="96" name="Text Box 5">
              <a:extLst>
                <a:ext uri="{FF2B5EF4-FFF2-40B4-BE49-F238E27FC236}">
                  <a16:creationId xmlns:a16="http://schemas.microsoft.com/office/drawing/2014/main" id="{A98FF3EA-84BF-4C60-A0AE-D466B306DD3C}"/>
                </a:ext>
              </a:extLst>
            </p:cNvPr>
            <p:cNvSpPr txBox="1">
              <a:spLocks noChangeArrowheads="1"/>
            </p:cNvSpPr>
            <p:nvPr/>
          </p:nvSpPr>
          <p:spPr bwMode="auto">
            <a:xfrm>
              <a:off x="5160963" y="2492375"/>
              <a:ext cx="3540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latin typeface="+mn-lt"/>
                  <a:cs typeface="Arial" panose="020B0604020202020204" pitchFamily="34" charset="0"/>
                </a:rPr>
                <a:t>[1]</a:t>
              </a:r>
            </a:p>
          </p:txBody>
        </p:sp>
        <p:sp>
          <p:nvSpPr>
            <p:cNvPr id="97" name="Oval 6">
              <a:extLst>
                <a:ext uri="{FF2B5EF4-FFF2-40B4-BE49-F238E27FC236}">
                  <a16:creationId xmlns:a16="http://schemas.microsoft.com/office/drawing/2014/main" id="{CF3AAC65-B837-410C-9D28-4DA4F0CAEF7F}"/>
                </a:ext>
              </a:extLst>
            </p:cNvPr>
            <p:cNvSpPr>
              <a:spLocks noChangeArrowheads="1"/>
            </p:cNvSpPr>
            <p:nvPr/>
          </p:nvSpPr>
          <p:spPr bwMode="auto">
            <a:xfrm>
              <a:off x="6456363" y="3357563"/>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latin typeface="+mn-lt"/>
                <a:cs typeface="Arial" panose="020B0604020202020204" pitchFamily="34" charset="0"/>
              </a:endParaRPr>
            </a:p>
          </p:txBody>
        </p:sp>
        <p:sp>
          <p:nvSpPr>
            <p:cNvPr id="98" name="Text Box 7">
              <a:extLst>
                <a:ext uri="{FF2B5EF4-FFF2-40B4-BE49-F238E27FC236}">
                  <a16:creationId xmlns:a16="http://schemas.microsoft.com/office/drawing/2014/main" id="{9A58A1C3-BB3D-4E1E-903C-0CC975215D9B}"/>
                </a:ext>
              </a:extLst>
            </p:cNvPr>
            <p:cNvSpPr txBox="1">
              <a:spLocks noChangeArrowheads="1"/>
            </p:cNvSpPr>
            <p:nvPr/>
          </p:nvSpPr>
          <p:spPr bwMode="auto">
            <a:xfrm>
              <a:off x="6457950" y="3395663"/>
              <a:ext cx="418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latin typeface="+mn-lt"/>
                  <a:cs typeface="Arial" panose="020B0604020202020204" pitchFamily="34" charset="0"/>
                </a:rPr>
                <a:t>59</a:t>
              </a:r>
            </a:p>
          </p:txBody>
        </p:sp>
        <p:sp>
          <p:nvSpPr>
            <p:cNvPr id="99" name="Text Box 8">
              <a:extLst>
                <a:ext uri="{FF2B5EF4-FFF2-40B4-BE49-F238E27FC236}">
                  <a16:creationId xmlns:a16="http://schemas.microsoft.com/office/drawing/2014/main" id="{72BAE41C-87F8-499F-968E-82EA3A17CFCC}"/>
                </a:ext>
              </a:extLst>
            </p:cNvPr>
            <p:cNvSpPr txBox="1">
              <a:spLocks noChangeArrowheads="1"/>
            </p:cNvSpPr>
            <p:nvPr/>
          </p:nvSpPr>
          <p:spPr bwMode="auto">
            <a:xfrm>
              <a:off x="6097588" y="3355975"/>
              <a:ext cx="3540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latin typeface="+mn-lt"/>
                  <a:cs typeface="Arial" panose="020B0604020202020204" pitchFamily="34" charset="0"/>
                </a:rPr>
                <a:t>[3]</a:t>
              </a:r>
            </a:p>
          </p:txBody>
        </p:sp>
        <p:sp>
          <p:nvSpPr>
            <p:cNvPr id="100" name="Oval 9">
              <a:extLst>
                <a:ext uri="{FF2B5EF4-FFF2-40B4-BE49-F238E27FC236}">
                  <a16:creationId xmlns:a16="http://schemas.microsoft.com/office/drawing/2014/main" id="{008C04C3-5E78-4785-B074-94410EBA5D1B}"/>
                </a:ext>
              </a:extLst>
            </p:cNvPr>
            <p:cNvSpPr>
              <a:spLocks noChangeArrowheads="1"/>
            </p:cNvSpPr>
            <p:nvPr/>
          </p:nvSpPr>
          <p:spPr bwMode="auto">
            <a:xfrm>
              <a:off x="4656138" y="3359150"/>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latin typeface="+mn-lt"/>
                <a:cs typeface="Arial" panose="020B0604020202020204" pitchFamily="34" charset="0"/>
              </a:endParaRPr>
            </a:p>
          </p:txBody>
        </p:sp>
        <p:sp>
          <p:nvSpPr>
            <p:cNvPr id="101" name="Text Box 10">
              <a:extLst>
                <a:ext uri="{FF2B5EF4-FFF2-40B4-BE49-F238E27FC236}">
                  <a16:creationId xmlns:a16="http://schemas.microsoft.com/office/drawing/2014/main" id="{6201F0C3-A3D1-4D9C-BA0B-4D70CCA95EC2}"/>
                </a:ext>
              </a:extLst>
            </p:cNvPr>
            <p:cNvSpPr txBox="1">
              <a:spLocks noChangeArrowheads="1"/>
            </p:cNvSpPr>
            <p:nvPr/>
          </p:nvSpPr>
          <p:spPr bwMode="auto">
            <a:xfrm>
              <a:off x="4656138" y="3397251"/>
              <a:ext cx="418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latin typeface="+mn-lt"/>
                  <a:cs typeface="Arial" panose="020B0604020202020204" pitchFamily="34" charset="0"/>
                </a:rPr>
                <a:t>48</a:t>
              </a:r>
            </a:p>
          </p:txBody>
        </p:sp>
        <p:sp>
          <p:nvSpPr>
            <p:cNvPr id="102" name="Text Box 11">
              <a:extLst>
                <a:ext uri="{FF2B5EF4-FFF2-40B4-BE49-F238E27FC236}">
                  <a16:creationId xmlns:a16="http://schemas.microsoft.com/office/drawing/2014/main" id="{3404F2D4-64A7-4EB4-A7E3-6C59097313B5}"/>
                </a:ext>
              </a:extLst>
            </p:cNvPr>
            <p:cNvSpPr txBox="1">
              <a:spLocks noChangeArrowheads="1"/>
            </p:cNvSpPr>
            <p:nvPr/>
          </p:nvSpPr>
          <p:spPr bwMode="auto">
            <a:xfrm>
              <a:off x="4297363" y="3357564"/>
              <a:ext cx="3540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latin typeface="+mn-lt"/>
                  <a:cs typeface="Arial" panose="020B0604020202020204" pitchFamily="34" charset="0"/>
                </a:rPr>
                <a:t>[2]</a:t>
              </a:r>
            </a:p>
          </p:txBody>
        </p:sp>
        <p:sp>
          <p:nvSpPr>
            <p:cNvPr id="103" name="Oval 12">
              <a:extLst>
                <a:ext uri="{FF2B5EF4-FFF2-40B4-BE49-F238E27FC236}">
                  <a16:creationId xmlns:a16="http://schemas.microsoft.com/office/drawing/2014/main" id="{C4286620-93B3-47C7-8F5E-70A653FB5DD0}"/>
                </a:ext>
              </a:extLst>
            </p:cNvPr>
            <p:cNvSpPr>
              <a:spLocks noChangeArrowheads="1"/>
            </p:cNvSpPr>
            <p:nvPr/>
          </p:nvSpPr>
          <p:spPr bwMode="auto">
            <a:xfrm>
              <a:off x="6096000" y="4367213"/>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latin typeface="+mn-lt"/>
                <a:cs typeface="Arial" panose="020B0604020202020204" pitchFamily="34" charset="0"/>
              </a:endParaRPr>
            </a:p>
          </p:txBody>
        </p:sp>
        <p:sp>
          <p:nvSpPr>
            <p:cNvPr id="104" name="Text Box 13">
              <a:extLst>
                <a:ext uri="{FF2B5EF4-FFF2-40B4-BE49-F238E27FC236}">
                  <a16:creationId xmlns:a16="http://schemas.microsoft.com/office/drawing/2014/main" id="{C44D0CA6-3546-410C-BCB4-022E9A7C5860}"/>
                </a:ext>
              </a:extLst>
            </p:cNvPr>
            <p:cNvSpPr txBox="1">
              <a:spLocks noChangeArrowheads="1"/>
            </p:cNvSpPr>
            <p:nvPr/>
          </p:nvSpPr>
          <p:spPr bwMode="auto">
            <a:xfrm>
              <a:off x="6097588" y="4405313"/>
              <a:ext cx="418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latin typeface="+mn-lt"/>
                  <a:cs typeface="Arial" panose="020B0604020202020204" pitchFamily="34" charset="0"/>
                </a:rPr>
                <a:t>11</a:t>
              </a:r>
            </a:p>
          </p:txBody>
        </p:sp>
        <p:sp>
          <p:nvSpPr>
            <p:cNvPr id="105" name="Text Box 14">
              <a:extLst>
                <a:ext uri="{FF2B5EF4-FFF2-40B4-BE49-F238E27FC236}">
                  <a16:creationId xmlns:a16="http://schemas.microsoft.com/office/drawing/2014/main" id="{69D86B7B-E91E-4218-ADF0-6B3B6A7734E6}"/>
                </a:ext>
              </a:extLst>
            </p:cNvPr>
            <p:cNvSpPr txBox="1">
              <a:spLocks noChangeArrowheads="1"/>
            </p:cNvSpPr>
            <p:nvPr/>
          </p:nvSpPr>
          <p:spPr bwMode="auto">
            <a:xfrm>
              <a:off x="5737226" y="4365625"/>
              <a:ext cx="3540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latin typeface="+mn-lt"/>
                  <a:cs typeface="Arial" panose="020B0604020202020204" pitchFamily="34" charset="0"/>
                </a:rPr>
                <a:t>[6]</a:t>
              </a:r>
            </a:p>
          </p:txBody>
        </p:sp>
        <p:sp>
          <p:nvSpPr>
            <p:cNvPr id="106" name="Oval 15">
              <a:extLst>
                <a:ext uri="{FF2B5EF4-FFF2-40B4-BE49-F238E27FC236}">
                  <a16:creationId xmlns:a16="http://schemas.microsoft.com/office/drawing/2014/main" id="{83EB64E8-02C6-4974-BA6E-DD25133F0816}"/>
                </a:ext>
              </a:extLst>
            </p:cNvPr>
            <p:cNvSpPr>
              <a:spLocks noChangeArrowheads="1"/>
            </p:cNvSpPr>
            <p:nvPr/>
          </p:nvSpPr>
          <p:spPr bwMode="auto">
            <a:xfrm>
              <a:off x="5232400" y="4367213"/>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latin typeface="+mn-lt"/>
                <a:cs typeface="Arial" panose="020B0604020202020204" pitchFamily="34" charset="0"/>
              </a:endParaRPr>
            </a:p>
          </p:txBody>
        </p:sp>
        <p:sp>
          <p:nvSpPr>
            <p:cNvPr id="107" name="Text Box 16">
              <a:extLst>
                <a:ext uri="{FF2B5EF4-FFF2-40B4-BE49-F238E27FC236}">
                  <a16:creationId xmlns:a16="http://schemas.microsoft.com/office/drawing/2014/main" id="{28143DD2-9698-42FC-9EAF-0D709BEC06C7}"/>
                </a:ext>
              </a:extLst>
            </p:cNvPr>
            <p:cNvSpPr txBox="1">
              <a:spLocks noChangeArrowheads="1"/>
            </p:cNvSpPr>
            <p:nvPr/>
          </p:nvSpPr>
          <p:spPr bwMode="auto">
            <a:xfrm>
              <a:off x="5233988" y="4405313"/>
              <a:ext cx="418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latin typeface="+mn-lt"/>
                  <a:cs typeface="Arial" panose="020B0604020202020204" pitchFamily="34" charset="0"/>
                </a:rPr>
                <a:t>19</a:t>
              </a:r>
            </a:p>
          </p:txBody>
        </p:sp>
        <p:sp>
          <p:nvSpPr>
            <p:cNvPr id="108" name="Text Box 17">
              <a:extLst>
                <a:ext uri="{FF2B5EF4-FFF2-40B4-BE49-F238E27FC236}">
                  <a16:creationId xmlns:a16="http://schemas.microsoft.com/office/drawing/2014/main" id="{AB908967-0002-4D23-9C79-FF3D82AB77B0}"/>
                </a:ext>
              </a:extLst>
            </p:cNvPr>
            <p:cNvSpPr txBox="1">
              <a:spLocks noChangeArrowheads="1"/>
            </p:cNvSpPr>
            <p:nvPr/>
          </p:nvSpPr>
          <p:spPr bwMode="auto">
            <a:xfrm>
              <a:off x="4873626" y="4365625"/>
              <a:ext cx="3540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latin typeface="+mn-lt"/>
                  <a:cs typeface="Arial" panose="020B0604020202020204" pitchFamily="34" charset="0"/>
                </a:rPr>
                <a:t>[5]</a:t>
              </a:r>
            </a:p>
          </p:txBody>
        </p:sp>
        <p:sp>
          <p:nvSpPr>
            <p:cNvPr id="109" name="Oval 18">
              <a:extLst>
                <a:ext uri="{FF2B5EF4-FFF2-40B4-BE49-F238E27FC236}">
                  <a16:creationId xmlns:a16="http://schemas.microsoft.com/office/drawing/2014/main" id="{5CE69809-5899-4B4B-82C0-D8A8759A4302}"/>
                </a:ext>
              </a:extLst>
            </p:cNvPr>
            <p:cNvSpPr>
              <a:spLocks noChangeArrowheads="1"/>
            </p:cNvSpPr>
            <p:nvPr/>
          </p:nvSpPr>
          <p:spPr bwMode="auto">
            <a:xfrm>
              <a:off x="4432300" y="5302250"/>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latin typeface="+mn-lt"/>
                <a:cs typeface="Arial" panose="020B0604020202020204" pitchFamily="34" charset="0"/>
              </a:endParaRPr>
            </a:p>
          </p:txBody>
        </p:sp>
        <p:sp>
          <p:nvSpPr>
            <p:cNvPr id="110" name="Text Box 19">
              <a:extLst>
                <a:ext uri="{FF2B5EF4-FFF2-40B4-BE49-F238E27FC236}">
                  <a16:creationId xmlns:a16="http://schemas.microsoft.com/office/drawing/2014/main" id="{F9A1DF16-15D1-45AE-B478-3BB0AA578680}"/>
                </a:ext>
              </a:extLst>
            </p:cNvPr>
            <p:cNvSpPr txBox="1">
              <a:spLocks noChangeArrowheads="1"/>
            </p:cNvSpPr>
            <p:nvPr/>
          </p:nvSpPr>
          <p:spPr bwMode="auto">
            <a:xfrm>
              <a:off x="4489450" y="5340351"/>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latin typeface="+mn-lt"/>
                  <a:cs typeface="Arial" panose="020B0604020202020204" pitchFamily="34" charset="0"/>
                </a:rPr>
                <a:t>1</a:t>
              </a:r>
            </a:p>
          </p:txBody>
        </p:sp>
        <p:sp>
          <p:nvSpPr>
            <p:cNvPr id="111" name="Text Box 20">
              <a:extLst>
                <a:ext uri="{FF2B5EF4-FFF2-40B4-BE49-F238E27FC236}">
                  <a16:creationId xmlns:a16="http://schemas.microsoft.com/office/drawing/2014/main" id="{0ABC8DCA-2ED7-459C-B3EA-4AB1B217697D}"/>
                </a:ext>
              </a:extLst>
            </p:cNvPr>
            <p:cNvSpPr txBox="1">
              <a:spLocks noChangeArrowheads="1"/>
            </p:cNvSpPr>
            <p:nvPr/>
          </p:nvSpPr>
          <p:spPr bwMode="auto">
            <a:xfrm>
              <a:off x="4073526" y="5300664"/>
              <a:ext cx="3540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latin typeface="+mn-lt"/>
                  <a:cs typeface="Arial" panose="020B0604020202020204" pitchFamily="34" charset="0"/>
                </a:rPr>
                <a:t>[9]</a:t>
              </a:r>
            </a:p>
          </p:txBody>
        </p:sp>
        <p:sp>
          <p:nvSpPr>
            <p:cNvPr id="112" name="Oval 21">
              <a:extLst>
                <a:ext uri="{FF2B5EF4-FFF2-40B4-BE49-F238E27FC236}">
                  <a16:creationId xmlns:a16="http://schemas.microsoft.com/office/drawing/2014/main" id="{D0572DA6-DABD-491B-9262-00391D8DD575}"/>
                </a:ext>
              </a:extLst>
            </p:cNvPr>
            <p:cNvSpPr>
              <a:spLocks noChangeArrowheads="1"/>
            </p:cNvSpPr>
            <p:nvPr/>
          </p:nvSpPr>
          <p:spPr bwMode="auto">
            <a:xfrm>
              <a:off x="7032625" y="4367213"/>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latin typeface="+mn-lt"/>
                <a:cs typeface="Arial" panose="020B0604020202020204" pitchFamily="34" charset="0"/>
              </a:endParaRPr>
            </a:p>
          </p:txBody>
        </p:sp>
        <p:sp>
          <p:nvSpPr>
            <p:cNvPr id="113" name="Text Box 22">
              <a:extLst>
                <a:ext uri="{FF2B5EF4-FFF2-40B4-BE49-F238E27FC236}">
                  <a16:creationId xmlns:a16="http://schemas.microsoft.com/office/drawing/2014/main" id="{FBCA0455-8304-4577-B205-68B7C1187786}"/>
                </a:ext>
              </a:extLst>
            </p:cNvPr>
            <p:cNvSpPr txBox="1">
              <a:spLocks noChangeArrowheads="1"/>
            </p:cNvSpPr>
            <p:nvPr/>
          </p:nvSpPr>
          <p:spPr bwMode="auto">
            <a:xfrm>
              <a:off x="7034213" y="4405313"/>
              <a:ext cx="418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latin typeface="+mn-lt"/>
                  <a:cs typeface="Arial" panose="020B0604020202020204" pitchFamily="34" charset="0"/>
                </a:rPr>
                <a:t>26</a:t>
              </a:r>
            </a:p>
          </p:txBody>
        </p:sp>
        <p:sp>
          <p:nvSpPr>
            <p:cNvPr id="114" name="Text Box 23">
              <a:extLst>
                <a:ext uri="{FF2B5EF4-FFF2-40B4-BE49-F238E27FC236}">
                  <a16:creationId xmlns:a16="http://schemas.microsoft.com/office/drawing/2014/main" id="{E960EB1D-337E-4AF2-945F-6CB1508888BE}"/>
                </a:ext>
              </a:extLst>
            </p:cNvPr>
            <p:cNvSpPr txBox="1">
              <a:spLocks noChangeArrowheads="1"/>
            </p:cNvSpPr>
            <p:nvPr/>
          </p:nvSpPr>
          <p:spPr bwMode="auto">
            <a:xfrm>
              <a:off x="6673851" y="4365625"/>
              <a:ext cx="3540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latin typeface="+mn-lt"/>
                  <a:cs typeface="Arial" panose="020B0604020202020204" pitchFamily="34" charset="0"/>
                </a:rPr>
                <a:t>[7]</a:t>
              </a:r>
            </a:p>
          </p:txBody>
        </p:sp>
        <p:sp>
          <p:nvSpPr>
            <p:cNvPr id="115" name="Oval 24">
              <a:extLst>
                <a:ext uri="{FF2B5EF4-FFF2-40B4-BE49-F238E27FC236}">
                  <a16:creationId xmlns:a16="http://schemas.microsoft.com/office/drawing/2014/main" id="{025053BA-E49B-41C9-876B-D602E2DDA782}"/>
                </a:ext>
              </a:extLst>
            </p:cNvPr>
            <p:cNvSpPr>
              <a:spLocks noChangeArrowheads="1"/>
            </p:cNvSpPr>
            <p:nvPr/>
          </p:nvSpPr>
          <p:spPr bwMode="auto">
            <a:xfrm>
              <a:off x="5375275" y="5302250"/>
              <a:ext cx="431800" cy="431800"/>
            </a:xfrm>
            <a:prstGeom prst="ellipse">
              <a:avLst/>
            </a:prstGeom>
            <a:solidFill>
              <a:schemeClr val="hlink"/>
            </a:solidFill>
            <a:ln w="158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latin typeface="+mn-lt"/>
                <a:cs typeface="Arial" panose="020B0604020202020204" pitchFamily="34" charset="0"/>
              </a:endParaRPr>
            </a:p>
          </p:txBody>
        </p:sp>
        <p:sp>
          <p:nvSpPr>
            <p:cNvPr id="116" name="Text Box 25">
              <a:extLst>
                <a:ext uri="{FF2B5EF4-FFF2-40B4-BE49-F238E27FC236}">
                  <a16:creationId xmlns:a16="http://schemas.microsoft.com/office/drawing/2014/main" id="{A004B4A7-FFBF-485F-8065-2E6C8F8183A6}"/>
                </a:ext>
              </a:extLst>
            </p:cNvPr>
            <p:cNvSpPr txBox="1">
              <a:spLocks noChangeArrowheads="1"/>
            </p:cNvSpPr>
            <p:nvPr/>
          </p:nvSpPr>
          <p:spPr bwMode="auto">
            <a:xfrm>
              <a:off x="5375275" y="5367338"/>
              <a:ext cx="418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latin typeface="+mn-lt"/>
                  <a:cs typeface="Arial" panose="020B0604020202020204" pitchFamily="34" charset="0"/>
                </a:rPr>
                <a:t>77</a:t>
              </a:r>
            </a:p>
          </p:txBody>
        </p:sp>
        <p:sp>
          <p:nvSpPr>
            <p:cNvPr id="117" name="Text Box 26">
              <a:extLst>
                <a:ext uri="{FF2B5EF4-FFF2-40B4-BE49-F238E27FC236}">
                  <a16:creationId xmlns:a16="http://schemas.microsoft.com/office/drawing/2014/main" id="{00F1AEA7-B135-4357-AF10-540F51ABC0B4}"/>
                </a:ext>
              </a:extLst>
            </p:cNvPr>
            <p:cNvSpPr txBox="1">
              <a:spLocks noChangeArrowheads="1"/>
            </p:cNvSpPr>
            <p:nvPr/>
          </p:nvSpPr>
          <p:spPr bwMode="auto">
            <a:xfrm>
              <a:off x="5010150" y="5300664"/>
              <a:ext cx="438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latin typeface="+mn-lt"/>
                  <a:cs typeface="Arial" panose="020B0604020202020204" pitchFamily="34" charset="0"/>
                </a:rPr>
                <a:t>[10]</a:t>
              </a:r>
            </a:p>
          </p:txBody>
        </p:sp>
        <p:sp>
          <p:nvSpPr>
            <p:cNvPr id="118" name="Oval 27">
              <a:extLst>
                <a:ext uri="{FF2B5EF4-FFF2-40B4-BE49-F238E27FC236}">
                  <a16:creationId xmlns:a16="http://schemas.microsoft.com/office/drawing/2014/main" id="{68C1AAD5-0331-48C4-9AFE-9EEEF17E00D1}"/>
                </a:ext>
              </a:extLst>
            </p:cNvPr>
            <p:cNvSpPr>
              <a:spLocks noChangeArrowheads="1"/>
            </p:cNvSpPr>
            <p:nvPr/>
          </p:nvSpPr>
          <p:spPr bwMode="auto">
            <a:xfrm>
              <a:off x="3502025" y="5302250"/>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latin typeface="+mn-lt"/>
                <a:cs typeface="Arial" panose="020B0604020202020204" pitchFamily="34" charset="0"/>
              </a:endParaRPr>
            </a:p>
          </p:txBody>
        </p:sp>
        <p:sp>
          <p:nvSpPr>
            <p:cNvPr id="119" name="Text Box 28">
              <a:extLst>
                <a:ext uri="{FF2B5EF4-FFF2-40B4-BE49-F238E27FC236}">
                  <a16:creationId xmlns:a16="http://schemas.microsoft.com/office/drawing/2014/main" id="{74E1189E-4784-4433-9190-3383F682D250}"/>
                </a:ext>
              </a:extLst>
            </p:cNvPr>
            <p:cNvSpPr txBox="1">
              <a:spLocks noChangeArrowheads="1"/>
            </p:cNvSpPr>
            <p:nvPr/>
          </p:nvSpPr>
          <p:spPr bwMode="auto">
            <a:xfrm>
              <a:off x="3503613" y="5340351"/>
              <a:ext cx="3545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latin typeface="+mn-lt"/>
                  <a:cs typeface="Arial" panose="020B0604020202020204" pitchFamily="34" charset="0"/>
                </a:rPr>
                <a:t> 5</a:t>
              </a:r>
            </a:p>
          </p:txBody>
        </p:sp>
        <p:sp>
          <p:nvSpPr>
            <p:cNvPr id="120" name="Text Box 29">
              <a:extLst>
                <a:ext uri="{FF2B5EF4-FFF2-40B4-BE49-F238E27FC236}">
                  <a16:creationId xmlns:a16="http://schemas.microsoft.com/office/drawing/2014/main" id="{F8635E70-3BFF-4CEB-8B5A-5194BCF1C4E5}"/>
                </a:ext>
              </a:extLst>
            </p:cNvPr>
            <p:cNvSpPr txBox="1">
              <a:spLocks noChangeArrowheads="1"/>
            </p:cNvSpPr>
            <p:nvPr/>
          </p:nvSpPr>
          <p:spPr bwMode="auto">
            <a:xfrm>
              <a:off x="3143251" y="5300664"/>
              <a:ext cx="3540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latin typeface="+mn-lt"/>
                  <a:cs typeface="Arial" panose="020B0604020202020204" pitchFamily="34" charset="0"/>
                </a:rPr>
                <a:t>[8]</a:t>
              </a:r>
            </a:p>
          </p:txBody>
        </p:sp>
        <p:sp>
          <p:nvSpPr>
            <p:cNvPr id="121" name="Oval 30">
              <a:extLst>
                <a:ext uri="{FF2B5EF4-FFF2-40B4-BE49-F238E27FC236}">
                  <a16:creationId xmlns:a16="http://schemas.microsoft.com/office/drawing/2014/main" id="{83430EDE-5982-4115-A8DE-0B203936C48F}"/>
                </a:ext>
              </a:extLst>
            </p:cNvPr>
            <p:cNvSpPr>
              <a:spLocks noChangeArrowheads="1"/>
            </p:cNvSpPr>
            <p:nvPr/>
          </p:nvSpPr>
          <p:spPr bwMode="auto">
            <a:xfrm>
              <a:off x="4006850" y="4367213"/>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latin typeface="+mn-lt"/>
                <a:cs typeface="Arial" panose="020B0604020202020204" pitchFamily="34" charset="0"/>
              </a:endParaRPr>
            </a:p>
          </p:txBody>
        </p:sp>
        <p:sp>
          <p:nvSpPr>
            <p:cNvPr id="122" name="Text Box 31">
              <a:extLst>
                <a:ext uri="{FF2B5EF4-FFF2-40B4-BE49-F238E27FC236}">
                  <a16:creationId xmlns:a16="http://schemas.microsoft.com/office/drawing/2014/main" id="{0E88959E-02F6-4BA4-BCB0-FABC08E76123}"/>
                </a:ext>
              </a:extLst>
            </p:cNvPr>
            <p:cNvSpPr txBox="1">
              <a:spLocks noChangeArrowheads="1"/>
            </p:cNvSpPr>
            <p:nvPr/>
          </p:nvSpPr>
          <p:spPr bwMode="auto">
            <a:xfrm>
              <a:off x="4008438" y="4405313"/>
              <a:ext cx="418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latin typeface="+mn-lt"/>
                  <a:cs typeface="Arial" panose="020B0604020202020204" pitchFamily="34" charset="0"/>
                </a:rPr>
                <a:t>15</a:t>
              </a:r>
            </a:p>
          </p:txBody>
        </p:sp>
        <p:sp>
          <p:nvSpPr>
            <p:cNvPr id="123" name="Text Box 32">
              <a:extLst>
                <a:ext uri="{FF2B5EF4-FFF2-40B4-BE49-F238E27FC236}">
                  <a16:creationId xmlns:a16="http://schemas.microsoft.com/office/drawing/2014/main" id="{9E2B5173-4DCC-4C2D-8A16-1A281996912A}"/>
                </a:ext>
              </a:extLst>
            </p:cNvPr>
            <p:cNvSpPr txBox="1">
              <a:spLocks noChangeArrowheads="1"/>
            </p:cNvSpPr>
            <p:nvPr/>
          </p:nvSpPr>
          <p:spPr bwMode="auto">
            <a:xfrm>
              <a:off x="3648076" y="4365625"/>
              <a:ext cx="3540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latin typeface="+mn-lt"/>
                  <a:cs typeface="Arial" panose="020B0604020202020204" pitchFamily="34" charset="0"/>
                </a:rPr>
                <a:t>[4]</a:t>
              </a:r>
            </a:p>
          </p:txBody>
        </p:sp>
        <p:cxnSp>
          <p:nvCxnSpPr>
            <p:cNvPr id="124" name="AutoShape 33">
              <a:extLst>
                <a:ext uri="{FF2B5EF4-FFF2-40B4-BE49-F238E27FC236}">
                  <a16:creationId xmlns:a16="http://schemas.microsoft.com/office/drawing/2014/main" id="{CB5A4150-3111-4E6D-8A51-E26AE07F0AF7}"/>
                </a:ext>
              </a:extLst>
            </p:cNvPr>
            <p:cNvCxnSpPr>
              <a:cxnSpLocks noChangeShapeType="1"/>
              <a:stCxn id="94" idx="3"/>
              <a:endCxn id="100" idx="0"/>
            </p:cNvCxnSpPr>
            <p:nvPr/>
          </p:nvCxnSpPr>
          <p:spPr bwMode="auto">
            <a:xfrm flipH="1">
              <a:off x="4872038" y="2870201"/>
              <a:ext cx="711200" cy="481013"/>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25" name="AutoShape 34">
              <a:extLst>
                <a:ext uri="{FF2B5EF4-FFF2-40B4-BE49-F238E27FC236}">
                  <a16:creationId xmlns:a16="http://schemas.microsoft.com/office/drawing/2014/main" id="{292631D2-1E85-45DD-AA63-EDCF63AFA5F9}"/>
                </a:ext>
              </a:extLst>
            </p:cNvPr>
            <p:cNvCxnSpPr>
              <a:cxnSpLocks noChangeShapeType="1"/>
              <a:stCxn id="94" idx="5"/>
              <a:endCxn id="97" idx="0"/>
            </p:cNvCxnSpPr>
            <p:nvPr/>
          </p:nvCxnSpPr>
          <p:spPr bwMode="auto">
            <a:xfrm>
              <a:off x="5888039" y="2870201"/>
              <a:ext cx="784225" cy="479425"/>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26" name="AutoShape 35">
              <a:extLst>
                <a:ext uri="{FF2B5EF4-FFF2-40B4-BE49-F238E27FC236}">
                  <a16:creationId xmlns:a16="http://schemas.microsoft.com/office/drawing/2014/main" id="{14CC6637-884B-44B6-99EF-70C88DEBC95B}"/>
                </a:ext>
              </a:extLst>
            </p:cNvPr>
            <p:cNvCxnSpPr>
              <a:cxnSpLocks noChangeShapeType="1"/>
              <a:stCxn id="100" idx="3"/>
              <a:endCxn id="121" idx="0"/>
            </p:cNvCxnSpPr>
            <p:nvPr/>
          </p:nvCxnSpPr>
          <p:spPr bwMode="auto">
            <a:xfrm flipH="1">
              <a:off x="4222750" y="3735389"/>
              <a:ext cx="496888" cy="623887"/>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27" name="AutoShape 36">
              <a:extLst>
                <a:ext uri="{FF2B5EF4-FFF2-40B4-BE49-F238E27FC236}">
                  <a16:creationId xmlns:a16="http://schemas.microsoft.com/office/drawing/2014/main" id="{7744D153-F448-41B7-BA44-A444BBD50F09}"/>
                </a:ext>
              </a:extLst>
            </p:cNvPr>
            <p:cNvCxnSpPr>
              <a:cxnSpLocks noChangeShapeType="1"/>
              <a:stCxn id="100" idx="5"/>
              <a:endCxn id="106" idx="0"/>
            </p:cNvCxnSpPr>
            <p:nvPr/>
          </p:nvCxnSpPr>
          <p:spPr bwMode="auto">
            <a:xfrm>
              <a:off x="5024438" y="3735389"/>
              <a:ext cx="423862" cy="623887"/>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28" name="AutoShape 37">
              <a:extLst>
                <a:ext uri="{FF2B5EF4-FFF2-40B4-BE49-F238E27FC236}">
                  <a16:creationId xmlns:a16="http://schemas.microsoft.com/office/drawing/2014/main" id="{CAA5A8BE-FE23-4D93-8191-9DA81BA5959F}"/>
                </a:ext>
              </a:extLst>
            </p:cNvPr>
            <p:cNvCxnSpPr>
              <a:cxnSpLocks noChangeShapeType="1"/>
              <a:stCxn id="97" idx="3"/>
              <a:endCxn id="103" idx="0"/>
            </p:cNvCxnSpPr>
            <p:nvPr/>
          </p:nvCxnSpPr>
          <p:spPr bwMode="auto">
            <a:xfrm flipH="1">
              <a:off x="6311901" y="3733801"/>
              <a:ext cx="207963" cy="625475"/>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29" name="AutoShape 38">
              <a:extLst>
                <a:ext uri="{FF2B5EF4-FFF2-40B4-BE49-F238E27FC236}">
                  <a16:creationId xmlns:a16="http://schemas.microsoft.com/office/drawing/2014/main" id="{244378EA-DC67-4EC2-A9E4-7561BD936250}"/>
                </a:ext>
              </a:extLst>
            </p:cNvPr>
            <p:cNvCxnSpPr>
              <a:cxnSpLocks noChangeShapeType="1"/>
              <a:stCxn id="97" idx="5"/>
              <a:endCxn id="112" idx="0"/>
            </p:cNvCxnSpPr>
            <p:nvPr/>
          </p:nvCxnSpPr>
          <p:spPr bwMode="auto">
            <a:xfrm>
              <a:off x="6824663" y="3733801"/>
              <a:ext cx="423862" cy="625475"/>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30" name="AutoShape 39">
              <a:extLst>
                <a:ext uri="{FF2B5EF4-FFF2-40B4-BE49-F238E27FC236}">
                  <a16:creationId xmlns:a16="http://schemas.microsoft.com/office/drawing/2014/main" id="{46267FF1-0DAD-4EAA-9B27-BDA7B1016F0D}"/>
                </a:ext>
              </a:extLst>
            </p:cNvPr>
            <p:cNvCxnSpPr>
              <a:cxnSpLocks noChangeShapeType="1"/>
              <a:stCxn id="121" idx="3"/>
              <a:endCxn id="118" idx="0"/>
            </p:cNvCxnSpPr>
            <p:nvPr/>
          </p:nvCxnSpPr>
          <p:spPr bwMode="auto">
            <a:xfrm flipH="1">
              <a:off x="3717926" y="4743451"/>
              <a:ext cx="352425" cy="550863"/>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31" name="AutoShape 40">
              <a:extLst>
                <a:ext uri="{FF2B5EF4-FFF2-40B4-BE49-F238E27FC236}">
                  <a16:creationId xmlns:a16="http://schemas.microsoft.com/office/drawing/2014/main" id="{6C21C73B-ADB1-468D-9FFF-C62CFE4798F2}"/>
                </a:ext>
              </a:extLst>
            </p:cNvPr>
            <p:cNvCxnSpPr>
              <a:cxnSpLocks noChangeShapeType="1"/>
              <a:stCxn id="121" idx="5"/>
              <a:endCxn id="109" idx="0"/>
            </p:cNvCxnSpPr>
            <p:nvPr/>
          </p:nvCxnSpPr>
          <p:spPr bwMode="auto">
            <a:xfrm>
              <a:off x="4375150" y="4743451"/>
              <a:ext cx="273050" cy="550863"/>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32" name="AutoShape 41">
              <a:extLst>
                <a:ext uri="{FF2B5EF4-FFF2-40B4-BE49-F238E27FC236}">
                  <a16:creationId xmlns:a16="http://schemas.microsoft.com/office/drawing/2014/main" id="{41755395-7B52-4A18-BE11-7BA83CFFD7F8}"/>
                </a:ext>
              </a:extLst>
            </p:cNvPr>
            <p:cNvCxnSpPr>
              <a:cxnSpLocks noChangeShapeType="1"/>
              <a:stCxn id="106" idx="4"/>
              <a:endCxn id="115" idx="0"/>
            </p:cNvCxnSpPr>
            <p:nvPr/>
          </p:nvCxnSpPr>
          <p:spPr bwMode="auto">
            <a:xfrm>
              <a:off x="5448301" y="4806951"/>
              <a:ext cx="142875" cy="487363"/>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40245343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37</a:t>
            </a:fld>
            <a:endParaRPr lang="en-IN" dirty="0"/>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grpSp>
        <p:nvGrpSpPr>
          <p:cNvPr id="44" name="Group 43">
            <a:extLst>
              <a:ext uri="{FF2B5EF4-FFF2-40B4-BE49-F238E27FC236}">
                <a16:creationId xmlns:a16="http://schemas.microsoft.com/office/drawing/2014/main" id="{3C344E76-DFF1-405F-B65A-7CFA2DAD5BB2}"/>
              </a:ext>
            </a:extLst>
          </p:cNvPr>
          <p:cNvGrpSpPr/>
          <p:nvPr/>
        </p:nvGrpSpPr>
        <p:grpSpPr>
          <a:xfrm>
            <a:off x="3353403" y="2052964"/>
            <a:ext cx="4924324" cy="3694148"/>
            <a:chOff x="3143251" y="2492375"/>
            <a:chExt cx="4321174" cy="3241675"/>
          </a:xfrm>
        </p:grpSpPr>
        <p:sp>
          <p:nvSpPr>
            <p:cNvPr id="45" name="Oval 3">
              <a:extLst>
                <a:ext uri="{FF2B5EF4-FFF2-40B4-BE49-F238E27FC236}">
                  <a16:creationId xmlns:a16="http://schemas.microsoft.com/office/drawing/2014/main" id="{AEBCB015-C381-4495-94B0-A9338E4F2D15}"/>
                </a:ext>
              </a:extLst>
            </p:cNvPr>
            <p:cNvSpPr>
              <a:spLocks noChangeArrowheads="1"/>
            </p:cNvSpPr>
            <p:nvPr/>
          </p:nvSpPr>
          <p:spPr bwMode="auto">
            <a:xfrm>
              <a:off x="5519738" y="2493963"/>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46" name="Text Box 4">
              <a:extLst>
                <a:ext uri="{FF2B5EF4-FFF2-40B4-BE49-F238E27FC236}">
                  <a16:creationId xmlns:a16="http://schemas.microsoft.com/office/drawing/2014/main" id="{25342BB1-CEE6-4FFA-A74B-C15C4D965BCF}"/>
                </a:ext>
              </a:extLst>
            </p:cNvPr>
            <p:cNvSpPr txBox="1">
              <a:spLocks noChangeArrowheads="1"/>
            </p:cNvSpPr>
            <p:nvPr/>
          </p:nvSpPr>
          <p:spPr bwMode="auto">
            <a:xfrm>
              <a:off x="5521325" y="253206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rPr>
                <a:t>59</a:t>
              </a:r>
            </a:p>
          </p:txBody>
        </p:sp>
        <p:sp>
          <p:nvSpPr>
            <p:cNvPr id="47" name="Text Box 5">
              <a:extLst>
                <a:ext uri="{FF2B5EF4-FFF2-40B4-BE49-F238E27FC236}">
                  <a16:creationId xmlns:a16="http://schemas.microsoft.com/office/drawing/2014/main" id="{01A435B2-8F43-4883-AEC8-60B960FE8F39}"/>
                </a:ext>
              </a:extLst>
            </p:cNvPr>
            <p:cNvSpPr txBox="1">
              <a:spLocks noChangeArrowheads="1"/>
            </p:cNvSpPr>
            <p:nvPr/>
          </p:nvSpPr>
          <p:spPr bwMode="auto">
            <a:xfrm>
              <a:off x="5160963" y="2492375"/>
              <a:ext cx="3540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rPr>
                <a:t>[1]</a:t>
              </a:r>
            </a:p>
          </p:txBody>
        </p:sp>
        <p:sp>
          <p:nvSpPr>
            <p:cNvPr id="48" name="Oval 6">
              <a:extLst>
                <a:ext uri="{FF2B5EF4-FFF2-40B4-BE49-F238E27FC236}">
                  <a16:creationId xmlns:a16="http://schemas.microsoft.com/office/drawing/2014/main" id="{E65B3276-20A3-4905-83A8-28B7CA67F3B1}"/>
                </a:ext>
              </a:extLst>
            </p:cNvPr>
            <p:cNvSpPr>
              <a:spLocks noChangeArrowheads="1"/>
            </p:cNvSpPr>
            <p:nvPr/>
          </p:nvSpPr>
          <p:spPr bwMode="auto">
            <a:xfrm>
              <a:off x="6456363" y="3357563"/>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49" name="Text Box 7">
              <a:extLst>
                <a:ext uri="{FF2B5EF4-FFF2-40B4-BE49-F238E27FC236}">
                  <a16:creationId xmlns:a16="http://schemas.microsoft.com/office/drawing/2014/main" id="{7E974415-6F85-4FB4-9D35-DF46EAD21A96}"/>
                </a:ext>
              </a:extLst>
            </p:cNvPr>
            <p:cNvSpPr txBox="1">
              <a:spLocks noChangeArrowheads="1"/>
            </p:cNvSpPr>
            <p:nvPr/>
          </p:nvSpPr>
          <p:spPr bwMode="auto">
            <a:xfrm>
              <a:off x="6457950" y="339566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rPr>
                <a:t>26</a:t>
              </a:r>
            </a:p>
          </p:txBody>
        </p:sp>
        <p:sp>
          <p:nvSpPr>
            <p:cNvPr id="50" name="Text Box 8">
              <a:extLst>
                <a:ext uri="{FF2B5EF4-FFF2-40B4-BE49-F238E27FC236}">
                  <a16:creationId xmlns:a16="http://schemas.microsoft.com/office/drawing/2014/main" id="{B314FD67-E95A-417A-9C04-F867185DE157}"/>
                </a:ext>
              </a:extLst>
            </p:cNvPr>
            <p:cNvSpPr txBox="1">
              <a:spLocks noChangeArrowheads="1"/>
            </p:cNvSpPr>
            <p:nvPr/>
          </p:nvSpPr>
          <p:spPr bwMode="auto">
            <a:xfrm>
              <a:off x="6097588" y="3355975"/>
              <a:ext cx="3540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rPr>
                <a:t>[3]</a:t>
              </a:r>
            </a:p>
          </p:txBody>
        </p:sp>
        <p:sp>
          <p:nvSpPr>
            <p:cNvPr id="51" name="Oval 9">
              <a:extLst>
                <a:ext uri="{FF2B5EF4-FFF2-40B4-BE49-F238E27FC236}">
                  <a16:creationId xmlns:a16="http://schemas.microsoft.com/office/drawing/2014/main" id="{52B2E3A1-E27A-4465-8C5A-C9EE30EEFCA2}"/>
                </a:ext>
              </a:extLst>
            </p:cNvPr>
            <p:cNvSpPr>
              <a:spLocks noChangeArrowheads="1"/>
            </p:cNvSpPr>
            <p:nvPr/>
          </p:nvSpPr>
          <p:spPr bwMode="auto">
            <a:xfrm>
              <a:off x="4656138" y="3359150"/>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52" name="Text Box 10">
              <a:extLst>
                <a:ext uri="{FF2B5EF4-FFF2-40B4-BE49-F238E27FC236}">
                  <a16:creationId xmlns:a16="http://schemas.microsoft.com/office/drawing/2014/main" id="{787AB4CD-D086-4404-846B-7500995FE704}"/>
                </a:ext>
              </a:extLst>
            </p:cNvPr>
            <p:cNvSpPr txBox="1">
              <a:spLocks noChangeArrowheads="1"/>
            </p:cNvSpPr>
            <p:nvPr/>
          </p:nvSpPr>
          <p:spPr bwMode="auto">
            <a:xfrm>
              <a:off x="4656138" y="3397251"/>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rPr>
                <a:t>48</a:t>
              </a:r>
            </a:p>
          </p:txBody>
        </p:sp>
        <p:sp>
          <p:nvSpPr>
            <p:cNvPr id="53" name="Text Box 11">
              <a:extLst>
                <a:ext uri="{FF2B5EF4-FFF2-40B4-BE49-F238E27FC236}">
                  <a16:creationId xmlns:a16="http://schemas.microsoft.com/office/drawing/2014/main" id="{9A608001-3EE9-49BB-959A-E1C035D3BD1E}"/>
                </a:ext>
              </a:extLst>
            </p:cNvPr>
            <p:cNvSpPr txBox="1">
              <a:spLocks noChangeArrowheads="1"/>
            </p:cNvSpPr>
            <p:nvPr/>
          </p:nvSpPr>
          <p:spPr bwMode="auto">
            <a:xfrm>
              <a:off x="4297363" y="3357564"/>
              <a:ext cx="3540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rPr>
                <a:t>[2]</a:t>
              </a:r>
            </a:p>
          </p:txBody>
        </p:sp>
        <p:sp>
          <p:nvSpPr>
            <p:cNvPr id="54" name="Oval 12">
              <a:extLst>
                <a:ext uri="{FF2B5EF4-FFF2-40B4-BE49-F238E27FC236}">
                  <a16:creationId xmlns:a16="http://schemas.microsoft.com/office/drawing/2014/main" id="{41713601-4A11-429A-ABA1-C61509329CC8}"/>
                </a:ext>
              </a:extLst>
            </p:cNvPr>
            <p:cNvSpPr>
              <a:spLocks noChangeArrowheads="1"/>
            </p:cNvSpPr>
            <p:nvPr/>
          </p:nvSpPr>
          <p:spPr bwMode="auto">
            <a:xfrm>
              <a:off x="6096000" y="4367213"/>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55" name="Text Box 13">
              <a:extLst>
                <a:ext uri="{FF2B5EF4-FFF2-40B4-BE49-F238E27FC236}">
                  <a16:creationId xmlns:a16="http://schemas.microsoft.com/office/drawing/2014/main" id="{8E3DFDC9-E34B-4337-83E4-E8E6A24A28CE}"/>
                </a:ext>
              </a:extLst>
            </p:cNvPr>
            <p:cNvSpPr txBox="1">
              <a:spLocks noChangeArrowheads="1"/>
            </p:cNvSpPr>
            <p:nvPr/>
          </p:nvSpPr>
          <p:spPr bwMode="auto">
            <a:xfrm>
              <a:off x="6097588" y="440531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rPr>
                <a:t>11</a:t>
              </a:r>
            </a:p>
          </p:txBody>
        </p:sp>
        <p:sp>
          <p:nvSpPr>
            <p:cNvPr id="56" name="Text Box 14">
              <a:extLst>
                <a:ext uri="{FF2B5EF4-FFF2-40B4-BE49-F238E27FC236}">
                  <a16:creationId xmlns:a16="http://schemas.microsoft.com/office/drawing/2014/main" id="{99AA7DC5-7414-46F7-B7C4-710A57BE351F}"/>
                </a:ext>
              </a:extLst>
            </p:cNvPr>
            <p:cNvSpPr txBox="1">
              <a:spLocks noChangeArrowheads="1"/>
            </p:cNvSpPr>
            <p:nvPr/>
          </p:nvSpPr>
          <p:spPr bwMode="auto">
            <a:xfrm>
              <a:off x="5737226" y="4365625"/>
              <a:ext cx="3540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rPr>
                <a:t>[6]</a:t>
              </a:r>
            </a:p>
          </p:txBody>
        </p:sp>
        <p:sp>
          <p:nvSpPr>
            <p:cNvPr id="57" name="Oval 15">
              <a:extLst>
                <a:ext uri="{FF2B5EF4-FFF2-40B4-BE49-F238E27FC236}">
                  <a16:creationId xmlns:a16="http://schemas.microsoft.com/office/drawing/2014/main" id="{4EA44763-0541-4798-A59F-CB7E5CC2DCF5}"/>
                </a:ext>
              </a:extLst>
            </p:cNvPr>
            <p:cNvSpPr>
              <a:spLocks noChangeArrowheads="1"/>
            </p:cNvSpPr>
            <p:nvPr/>
          </p:nvSpPr>
          <p:spPr bwMode="auto">
            <a:xfrm>
              <a:off x="5232400" y="4367213"/>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58" name="Text Box 16">
              <a:extLst>
                <a:ext uri="{FF2B5EF4-FFF2-40B4-BE49-F238E27FC236}">
                  <a16:creationId xmlns:a16="http://schemas.microsoft.com/office/drawing/2014/main" id="{5484087C-4973-4ADA-8FAD-59753C5F54E3}"/>
                </a:ext>
              </a:extLst>
            </p:cNvPr>
            <p:cNvSpPr txBox="1">
              <a:spLocks noChangeArrowheads="1"/>
            </p:cNvSpPr>
            <p:nvPr/>
          </p:nvSpPr>
          <p:spPr bwMode="auto">
            <a:xfrm>
              <a:off x="5233988" y="440531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rPr>
                <a:t>19</a:t>
              </a:r>
            </a:p>
          </p:txBody>
        </p:sp>
        <p:sp>
          <p:nvSpPr>
            <p:cNvPr id="59" name="Text Box 17">
              <a:extLst>
                <a:ext uri="{FF2B5EF4-FFF2-40B4-BE49-F238E27FC236}">
                  <a16:creationId xmlns:a16="http://schemas.microsoft.com/office/drawing/2014/main" id="{33FD0A74-52F6-47B0-AD30-D0540AB43A44}"/>
                </a:ext>
              </a:extLst>
            </p:cNvPr>
            <p:cNvSpPr txBox="1">
              <a:spLocks noChangeArrowheads="1"/>
            </p:cNvSpPr>
            <p:nvPr/>
          </p:nvSpPr>
          <p:spPr bwMode="auto">
            <a:xfrm>
              <a:off x="4873626" y="4365625"/>
              <a:ext cx="3540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rPr>
                <a:t>[5]</a:t>
              </a:r>
            </a:p>
          </p:txBody>
        </p:sp>
        <p:sp>
          <p:nvSpPr>
            <p:cNvPr id="60" name="Oval 18">
              <a:extLst>
                <a:ext uri="{FF2B5EF4-FFF2-40B4-BE49-F238E27FC236}">
                  <a16:creationId xmlns:a16="http://schemas.microsoft.com/office/drawing/2014/main" id="{372F2D3B-D08E-47F1-A8BF-F3DDD09817FA}"/>
                </a:ext>
              </a:extLst>
            </p:cNvPr>
            <p:cNvSpPr>
              <a:spLocks noChangeArrowheads="1"/>
            </p:cNvSpPr>
            <p:nvPr/>
          </p:nvSpPr>
          <p:spPr bwMode="auto">
            <a:xfrm>
              <a:off x="4432300" y="5302250"/>
              <a:ext cx="431800" cy="431800"/>
            </a:xfrm>
            <a:prstGeom prst="ellipse">
              <a:avLst/>
            </a:prstGeom>
            <a:solidFill>
              <a:schemeClr val="hlink"/>
            </a:solidFill>
            <a:ln w="158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61" name="Text Box 19">
              <a:extLst>
                <a:ext uri="{FF2B5EF4-FFF2-40B4-BE49-F238E27FC236}">
                  <a16:creationId xmlns:a16="http://schemas.microsoft.com/office/drawing/2014/main" id="{9C902843-B8F1-4040-91E9-873C35195A8D}"/>
                </a:ext>
              </a:extLst>
            </p:cNvPr>
            <p:cNvSpPr txBox="1">
              <a:spLocks noChangeArrowheads="1"/>
            </p:cNvSpPr>
            <p:nvPr/>
          </p:nvSpPr>
          <p:spPr bwMode="auto">
            <a:xfrm>
              <a:off x="4440238" y="5367338"/>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rPr>
                <a:t>61</a:t>
              </a:r>
            </a:p>
          </p:txBody>
        </p:sp>
        <p:sp>
          <p:nvSpPr>
            <p:cNvPr id="62" name="Text Box 20">
              <a:extLst>
                <a:ext uri="{FF2B5EF4-FFF2-40B4-BE49-F238E27FC236}">
                  <a16:creationId xmlns:a16="http://schemas.microsoft.com/office/drawing/2014/main" id="{533DE0AE-F9F4-48E3-8988-0884337BB446}"/>
                </a:ext>
              </a:extLst>
            </p:cNvPr>
            <p:cNvSpPr txBox="1">
              <a:spLocks noChangeArrowheads="1"/>
            </p:cNvSpPr>
            <p:nvPr/>
          </p:nvSpPr>
          <p:spPr bwMode="auto">
            <a:xfrm>
              <a:off x="4073526" y="5300664"/>
              <a:ext cx="3540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rPr>
                <a:t>[9]</a:t>
              </a:r>
            </a:p>
          </p:txBody>
        </p:sp>
        <p:sp>
          <p:nvSpPr>
            <p:cNvPr id="63" name="Oval 21">
              <a:extLst>
                <a:ext uri="{FF2B5EF4-FFF2-40B4-BE49-F238E27FC236}">
                  <a16:creationId xmlns:a16="http://schemas.microsoft.com/office/drawing/2014/main" id="{22BF19D0-19B8-455E-AC53-7CC6C329E5CA}"/>
                </a:ext>
              </a:extLst>
            </p:cNvPr>
            <p:cNvSpPr>
              <a:spLocks noChangeArrowheads="1"/>
            </p:cNvSpPr>
            <p:nvPr/>
          </p:nvSpPr>
          <p:spPr bwMode="auto">
            <a:xfrm>
              <a:off x="7032625" y="4367213"/>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64" name="Text Box 22">
              <a:extLst>
                <a:ext uri="{FF2B5EF4-FFF2-40B4-BE49-F238E27FC236}">
                  <a16:creationId xmlns:a16="http://schemas.microsoft.com/office/drawing/2014/main" id="{5287256D-94ED-4B5D-BA4F-CD652487C3FA}"/>
                </a:ext>
              </a:extLst>
            </p:cNvPr>
            <p:cNvSpPr txBox="1">
              <a:spLocks noChangeArrowheads="1"/>
            </p:cNvSpPr>
            <p:nvPr/>
          </p:nvSpPr>
          <p:spPr bwMode="auto">
            <a:xfrm>
              <a:off x="7080250" y="4405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rPr>
                <a:t>1</a:t>
              </a:r>
            </a:p>
          </p:txBody>
        </p:sp>
        <p:sp>
          <p:nvSpPr>
            <p:cNvPr id="65" name="Text Box 23">
              <a:extLst>
                <a:ext uri="{FF2B5EF4-FFF2-40B4-BE49-F238E27FC236}">
                  <a16:creationId xmlns:a16="http://schemas.microsoft.com/office/drawing/2014/main" id="{0ACFF769-3522-4055-A400-FE01EF00427F}"/>
                </a:ext>
              </a:extLst>
            </p:cNvPr>
            <p:cNvSpPr txBox="1">
              <a:spLocks noChangeArrowheads="1"/>
            </p:cNvSpPr>
            <p:nvPr/>
          </p:nvSpPr>
          <p:spPr bwMode="auto">
            <a:xfrm>
              <a:off x="6673851" y="4365625"/>
              <a:ext cx="3540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rPr>
                <a:t>[7]</a:t>
              </a:r>
            </a:p>
          </p:txBody>
        </p:sp>
        <p:sp>
          <p:nvSpPr>
            <p:cNvPr id="66" name="Oval 24">
              <a:extLst>
                <a:ext uri="{FF2B5EF4-FFF2-40B4-BE49-F238E27FC236}">
                  <a16:creationId xmlns:a16="http://schemas.microsoft.com/office/drawing/2014/main" id="{AD71A23B-1CB7-4FAA-B826-D90B80611166}"/>
                </a:ext>
              </a:extLst>
            </p:cNvPr>
            <p:cNvSpPr>
              <a:spLocks noChangeArrowheads="1"/>
            </p:cNvSpPr>
            <p:nvPr/>
          </p:nvSpPr>
          <p:spPr bwMode="auto">
            <a:xfrm>
              <a:off x="5375275" y="5302250"/>
              <a:ext cx="431800" cy="431800"/>
            </a:xfrm>
            <a:prstGeom prst="ellipse">
              <a:avLst/>
            </a:prstGeom>
            <a:solidFill>
              <a:schemeClr val="hlink"/>
            </a:solidFill>
            <a:ln w="158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67" name="Text Box 25">
              <a:extLst>
                <a:ext uri="{FF2B5EF4-FFF2-40B4-BE49-F238E27FC236}">
                  <a16:creationId xmlns:a16="http://schemas.microsoft.com/office/drawing/2014/main" id="{C4B9D810-8B87-4B01-B0BF-66F398F0AADE}"/>
                </a:ext>
              </a:extLst>
            </p:cNvPr>
            <p:cNvSpPr txBox="1">
              <a:spLocks noChangeArrowheads="1"/>
            </p:cNvSpPr>
            <p:nvPr/>
          </p:nvSpPr>
          <p:spPr bwMode="auto">
            <a:xfrm>
              <a:off x="5375275" y="5367338"/>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rPr>
                <a:t>77</a:t>
              </a:r>
            </a:p>
          </p:txBody>
        </p:sp>
        <p:sp>
          <p:nvSpPr>
            <p:cNvPr id="68" name="Text Box 26">
              <a:extLst>
                <a:ext uri="{FF2B5EF4-FFF2-40B4-BE49-F238E27FC236}">
                  <a16:creationId xmlns:a16="http://schemas.microsoft.com/office/drawing/2014/main" id="{32C41BF1-8648-43B1-8F5E-50647199C2CE}"/>
                </a:ext>
              </a:extLst>
            </p:cNvPr>
            <p:cNvSpPr txBox="1">
              <a:spLocks noChangeArrowheads="1"/>
            </p:cNvSpPr>
            <p:nvPr/>
          </p:nvSpPr>
          <p:spPr bwMode="auto">
            <a:xfrm>
              <a:off x="5010150" y="5300664"/>
              <a:ext cx="438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rPr>
                <a:t>[10]</a:t>
              </a:r>
            </a:p>
          </p:txBody>
        </p:sp>
        <p:sp>
          <p:nvSpPr>
            <p:cNvPr id="69" name="Oval 27">
              <a:extLst>
                <a:ext uri="{FF2B5EF4-FFF2-40B4-BE49-F238E27FC236}">
                  <a16:creationId xmlns:a16="http://schemas.microsoft.com/office/drawing/2014/main" id="{67F52663-10C4-453E-B4CB-758EA44967C1}"/>
                </a:ext>
              </a:extLst>
            </p:cNvPr>
            <p:cNvSpPr>
              <a:spLocks noChangeArrowheads="1"/>
            </p:cNvSpPr>
            <p:nvPr/>
          </p:nvSpPr>
          <p:spPr bwMode="auto">
            <a:xfrm>
              <a:off x="3502025" y="5302250"/>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70" name="Text Box 28">
              <a:extLst>
                <a:ext uri="{FF2B5EF4-FFF2-40B4-BE49-F238E27FC236}">
                  <a16:creationId xmlns:a16="http://schemas.microsoft.com/office/drawing/2014/main" id="{23A72D0B-DCCE-4B7C-9684-238C23B54A17}"/>
                </a:ext>
              </a:extLst>
            </p:cNvPr>
            <p:cNvSpPr txBox="1">
              <a:spLocks noChangeArrowheads="1"/>
            </p:cNvSpPr>
            <p:nvPr/>
          </p:nvSpPr>
          <p:spPr bwMode="auto">
            <a:xfrm>
              <a:off x="3552825" y="5340351"/>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rPr>
                <a:t>5</a:t>
              </a:r>
            </a:p>
          </p:txBody>
        </p:sp>
        <p:sp>
          <p:nvSpPr>
            <p:cNvPr id="71" name="Text Box 29">
              <a:extLst>
                <a:ext uri="{FF2B5EF4-FFF2-40B4-BE49-F238E27FC236}">
                  <a16:creationId xmlns:a16="http://schemas.microsoft.com/office/drawing/2014/main" id="{457936C8-E9D2-4F7B-B461-976C40F24E2E}"/>
                </a:ext>
              </a:extLst>
            </p:cNvPr>
            <p:cNvSpPr txBox="1">
              <a:spLocks noChangeArrowheads="1"/>
            </p:cNvSpPr>
            <p:nvPr/>
          </p:nvSpPr>
          <p:spPr bwMode="auto">
            <a:xfrm>
              <a:off x="3143251" y="5300664"/>
              <a:ext cx="3540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rPr>
                <a:t>[8]</a:t>
              </a:r>
            </a:p>
          </p:txBody>
        </p:sp>
        <p:sp>
          <p:nvSpPr>
            <p:cNvPr id="72" name="Oval 30">
              <a:extLst>
                <a:ext uri="{FF2B5EF4-FFF2-40B4-BE49-F238E27FC236}">
                  <a16:creationId xmlns:a16="http://schemas.microsoft.com/office/drawing/2014/main" id="{2F6F0AB7-C596-4EB3-B77A-9077E2695D66}"/>
                </a:ext>
              </a:extLst>
            </p:cNvPr>
            <p:cNvSpPr>
              <a:spLocks noChangeArrowheads="1"/>
            </p:cNvSpPr>
            <p:nvPr/>
          </p:nvSpPr>
          <p:spPr bwMode="auto">
            <a:xfrm>
              <a:off x="4006850" y="4367213"/>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73" name="Text Box 31">
              <a:extLst>
                <a:ext uri="{FF2B5EF4-FFF2-40B4-BE49-F238E27FC236}">
                  <a16:creationId xmlns:a16="http://schemas.microsoft.com/office/drawing/2014/main" id="{1D333C4F-E4CE-4650-A0D7-60F55DF20532}"/>
                </a:ext>
              </a:extLst>
            </p:cNvPr>
            <p:cNvSpPr txBox="1">
              <a:spLocks noChangeArrowheads="1"/>
            </p:cNvSpPr>
            <p:nvPr/>
          </p:nvSpPr>
          <p:spPr bwMode="auto">
            <a:xfrm>
              <a:off x="4008438" y="440531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rPr>
                <a:t>15</a:t>
              </a:r>
            </a:p>
          </p:txBody>
        </p:sp>
        <p:sp>
          <p:nvSpPr>
            <p:cNvPr id="74" name="Text Box 32">
              <a:extLst>
                <a:ext uri="{FF2B5EF4-FFF2-40B4-BE49-F238E27FC236}">
                  <a16:creationId xmlns:a16="http://schemas.microsoft.com/office/drawing/2014/main" id="{EAD7CD48-4830-4A5B-83F4-3AEA007F4AAD}"/>
                </a:ext>
              </a:extLst>
            </p:cNvPr>
            <p:cNvSpPr txBox="1">
              <a:spLocks noChangeArrowheads="1"/>
            </p:cNvSpPr>
            <p:nvPr/>
          </p:nvSpPr>
          <p:spPr bwMode="auto">
            <a:xfrm>
              <a:off x="3648076" y="4365625"/>
              <a:ext cx="3540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rPr>
                <a:t>[4]</a:t>
              </a:r>
            </a:p>
          </p:txBody>
        </p:sp>
        <p:cxnSp>
          <p:nvCxnSpPr>
            <p:cNvPr id="75" name="AutoShape 33">
              <a:extLst>
                <a:ext uri="{FF2B5EF4-FFF2-40B4-BE49-F238E27FC236}">
                  <a16:creationId xmlns:a16="http://schemas.microsoft.com/office/drawing/2014/main" id="{83D6DD83-3A97-4B25-AC2E-EA205D37D5D1}"/>
                </a:ext>
              </a:extLst>
            </p:cNvPr>
            <p:cNvCxnSpPr>
              <a:cxnSpLocks noChangeShapeType="1"/>
              <a:stCxn id="45" idx="3"/>
              <a:endCxn id="51" idx="0"/>
            </p:cNvCxnSpPr>
            <p:nvPr/>
          </p:nvCxnSpPr>
          <p:spPr bwMode="auto">
            <a:xfrm flipH="1">
              <a:off x="4872038" y="2870201"/>
              <a:ext cx="711200" cy="481013"/>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6" name="AutoShape 34">
              <a:extLst>
                <a:ext uri="{FF2B5EF4-FFF2-40B4-BE49-F238E27FC236}">
                  <a16:creationId xmlns:a16="http://schemas.microsoft.com/office/drawing/2014/main" id="{F03B4E74-E313-4DBB-892D-7AD34687E0AB}"/>
                </a:ext>
              </a:extLst>
            </p:cNvPr>
            <p:cNvCxnSpPr>
              <a:cxnSpLocks noChangeShapeType="1"/>
              <a:stCxn id="45" idx="5"/>
              <a:endCxn id="48" idx="0"/>
            </p:cNvCxnSpPr>
            <p:nvPr/>
          </p:nvCxnSpPr>
          <p:spPr bwMode="auto">
            <a:xfrm>
              <a:off x="5888039" y="2870201"/>
              <a:ext cx="784225" cy="479425"/>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 name="AutoShape 35">
              <a:extLst>
                <a:ext uri="{FF2B5EF4-FFF2-40B4-BE49-F238E27FC236}">
                  <a16:creationId xmlns:a16="http://schemas.microsoft.com/office/drawing/2014/main" id="{84FD6B03-8A7F-401B-9154-13753E864AF8}"/>
                </a:ext>
              </a:extLst>
            </p:cNvPr>
            <p:cNvCxnSpPr>
              <a:cxnSpLocks noChangeShapeType="1"/>
              <a:stCxn id="51" idx="3"/>
              <a:endCxn id="72" idx="0"/>
            </p:cNvCxnSpPr>
            <p:nvPr/>
          </p:nvCxnSpPr>
          <p:spPr bwMode="auto">
            <a:xfrm flipH="1">
              <a:off x="4222750" y="3735389"/>
              <a:ext cx="496888" cy="623887"/>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 name="AutoShape 36">
              <a:extLst>
                <a:ext uri="{FF2B5EF4-FFF2-40B4-BE49-F238E27FC236}">
                  <a16:creationId xmlns:a16="http://schemas.microsoft.com/office/drawing/2014/main" id="{17AF496B-B586-4BC0-A3FB-F9EE647F65D1}"/>
                </a:ext>
              </a:extLst>
            </p:cNvPr>
            <p:cNvCxnSpPr>
              <a:cxnSpLocks noChangeShapeType="1"/>
              <a:stCxn id="51" idx="5"/>
              <a:endCxn id="57" idx="0"/>
            </p:cNvCxnSpPr>
            <p:nvPr/>
          </p:nvCxnSpPr>
          <p:spPr bwMode="auto">
            <a:xfrm>
              <a:off x="5024438" y="3735389"/>
              <a:ext cx="423862" cy="623887"/>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9" name="AutoShape 37">
              <a:extLst>
                <a:ext uri="{FF2B5EF4-FFF2-40B4-BE49-F238E27FC236}">
                  <a16:creationId xmlns:a16="http://schemas.microsoft.com/office/drawing/2014/main" id="{5FFC3ADF-A61A-4616-83D6-80EB6D6E6BF9}"/>
                </a:ext>
              </a:extLst>
            </p:cNvPr>
            <p:cNvCxnSpPr>
              <a:cxnSpLocks noChangeShapeType="1"/>
              <a:stCxn id="48" idx="3"/>
              <a:endCxn id="54" idx="0"/>
            </p:cNvCxnSpPr>
            <p:nvPr/>
          </p:nvCxnSpPr>
          <p:spPr bwMode="auto">
            <a:xfrm flipH="1">
              <a:off x="6311901" y="3733801"/>
              <a:ext cx="207963" cy="625475"/>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 name="AutoShape 38">
              <a:extLst>
                <a:ext uri="{FF2B5EF4-FFF2-40B4-BE49-F238E27FC236}">
                  <a16:creationId xmlns:a16="http://schemas.microsoft.com/office/drawing/2014/main" id="{D723F7F1-FD8A-40E5-8888-50E79B6C6049}"/>
                </a:ext>
              </a:extLst>
            </p:cNvPr>
            <p:cNvCxnSpPr>
              <a:cxnSpLocks noChangeShapeType="1"/>
              <a:stCxn id="48" idx="5"/>
              <a:endCxn id="63" idx="0"/>
            </p:cNvCxnSpPr>
            <p:nvPr/>
          </p:nvCxnSpPr>
          <p:spPr bwMode="auto">
            <a:xfrm>
              <a:off x="6824663" y="3733801"/>
              <a:ext cx="423862" cy="625475"/>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1" name="AutoShape 39">
              <a:extLst>
                <a:ext uri="{FF2B5EF4-FFF2-40B4-BE49-F238E27FC236}">
                  <a16:creationId xmlns:a16="http://schemas.microsoft.com/office/drawing/2014/main" id="{30302B7C-65E1-45E2-A792-1F20468193C8}"/>
                </a:ext>
              </a:extLst>
            </p:cNvPr>
            <p:cNvCxnSpPr>
              <a:cxnSpLocks noChangeShapeType="1"/>
              <a:stCxn id="72" idx="3"/>
              <a:endCxn id="69" idx="0"/>
            </p:cNvCxnSpPr>
            <p:nvPr/>
          </p:nvCxnSpPr>
          <p:spPr bwMode="auto">
            <a:xfrm flipH="1">
              <a:off x="3717926" y="4743451"/>
              <a:ext cx="352425" cy="550863"/>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 name="AutoShape 40">
              <a:extLst>
                <a:ext uri="{FF2B5EF4-FFF2-40B4-BE49-F238E27FC236}">
                  <a16:creationId xmlns:a16="http://schemas.microsoft.com/office/drawing/2014/main" id="{F27229CE-F118-43E4-B906-C2AB58A6A15C}"/>
                </a:ext>
              </a:extLst>
            </p:cNvPr>
            <p:cNvCxnSpPr>
              <a:cxnSpLocks noChangeShapeType="1"/>
              <a:stCxn id="72" idx="5"/>
              <a:endCxn id="60" idx="0"/>
            </p:cNvCxnSpPr>
            <p:nvPr/>
          </p:nvCxnSpPr>
          <p:spPr bwMode="auto">
            <a:xfrm>
              <a:off x="4375150" y="4743451"/>
              <a:ext cx="273050" cy="550863"/>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3" name="AutoShape 41">
              <a:extLst>
                <a:ext uri="{FF2B5EF4-FFF2-40B4-BE49-F238E27FC236}">
                  <a16:creationId xmlns:a16="http://schemas.microsoft.com/office/drawing/2014/main" id="{600DCFA9-94BE-4CC0-A441-B5B5BE40D49F}"/>
                </a:ext>
              </a:extLst>
            </p:cNvPr>
            <p:cNvCxnSpPr>
              <a:cxnSpLocks noChangeShapeType="1"/>
              <a:stCxn id="57" idx="4"/>
              <a:endCxn id="66" idx="0"/>
            </p:cNvCxnSpPr>
            <p:nvPr/>
          </p:nvCxnSpPr>
          <p:spPr bwMode="auto">
            <a:xfrm>
              <a:off x="5448301" y="4806951"/>
              <a:ext cx="142875" cy="487363"/>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4545766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38</a:t>
            </a:fld>
            <a:endParaRPr lang="en-IN" dirty="0"/>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grpSp>
        <p:nvGrpSpPr>
          <p:cNvPr id="84" name="Group 83">
            <a:extLst>
              <a:ext uri="{FF2B5EF4-FFF2-40B4-BE49-F238E27FC236}">
                <a16:creationId xmlns:a16="http://schemas.microsoft.com/office/drawing/2014/main" id="{A79F8175-7025-4D39-8B32-FB47CCA0A086}"/>
              </a:ext>
            </a:extLst>
          </p:cNvPr>
          <p:cNvGrpSpPr/>
          <p:nvPr/>
        </p:nvGrpSpPr>
        <p:grpSpPr>
          <a:xfrm>
            <a:off x="3167314" y="1732548"/>
            <a:ext cx="5472171" cy="4105134"/>
            <a:chOff x="3143251" y="2492375"/>
            <a:chExt cx="4321174" cy="3241675"/>
          </a:xfrm>
        </p:grpSpPr>
        <p:sp>
          <p:nvSpPr>
            <p:cNvPr id="85" name="Oval 3">
              <a:extLst>
                <a:ext uri="{FF2B5EF4-FFF2-40B4-BE49-F238E27FC236}">
                  <a16:creationId xmlns:a16="http://schemas.microsoft.com/office/drawing/2014/main" id="{25486717-B6C4-4135-B430-894B8D291B05}"/>
                </a:ext>
              </a:extLst>
            </p:cNvPr>
            <p:cNvSpPr>
              <a:spLocks noChangeArrowheads="1"/>
            </p:cNvSpPr>
            <p:nvPr/>
          </p:nvSpPr>
          <p:spPr bwMode="auto">
            <a:xfrm>
              <a:off x="5519738" y="2493963"/>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86" name="Text Box 4">
              <a:extLst>
                <a:ext uri="{FF2B5EF4-FFF2-40B4-BE49-F238E27FC236}">
                  <a16:creationId xmlns:a16="http://schemas.microsoft.com/office/drawing/2014/main" id="{1D2A5D71-ABE3-4C63-90EA-2D57F35EE68C}"/>
                </a:ext>
              </a:extLst>
            </p:cNvPr>
            <p:cNvSpPr txBox="1">
              <a:spLocks noChangeArrowheads="1"/>
            </p:cNvSpPr>
            <p:nvPr/>
          </p:nvSpPr>
          <p:spPr bwMode="auto">
            <a:xfrm>
              <a:off x="5521325" y="253206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rPr>
                <a:t>48</a:t>
              </a:r>
            </a:p>
          </p:txBody>
        </p:sp>
        <p:sp>
          <p:nvSpPr>
            <p:cNvPr id="87" name="Text Box 5">
              <a:extLst>
                <a:ext uri="{FF2B5EF4-FFF2-40B4-BE49-F238E27FC236}">
                  <a16:creationId xmlns:a16="http://schemas.microsoft.com/office/drawing/2014/main" id="{2E06A333-3841-4E05-86BB-BCF5D548F018}"/>
                </a:ext>
              </a:extLst>
            </p:cNvPr>
            <p:cNvSpPr txBox="1">
              <a:spLocks noChangeArrowheads="1"/>
            </p:cNvSpPr>
            <p:nvPr/>
          </p:nvSpPr>
          <p:spPr bwMode="auto">
            <a:xfrm>
              <a:off x="5160963" y="2492375"/>
              <a:ext cx="3540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rPr>
                <a:t>[1]</a:t>
              </a:r>
            </a:p>
          </p:txBody>
        </p:sp>
        <p:sp>
          <p:nvSpPr>
            <p:cNvPr id="88" name="Oval 6">
              <a:extLst>
                <a:ext uri="{FF2B5EF4-FFF2-40B4-BE49-F238E27FC236}">
                  <a16:creationId xmlns:a16="http://schemas.microsoft.com/office/drawing/2014/main" id="{9C718FE0-3F76-4395-8C03-A7D975CBCE7F}"/>
                </a:ext>
              </a:extLst>
            </p:cNvPr>
            <p:cNvSpPr>
              <a:spLocks noChangeArrowheads="1"/>
            </p:cNvSpPr>
            <p:nvPr/>
          </p:nvSpPr>
          <p:spPr bwMode="auto">
            <a:xfrm>
              <a:off x="6456363" y="3357563"/>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89" name="Text Box 7">
              <a:extLst>
                <a:ext uri="{FF2B5EF4-FFF2-40B4-BE49-F238E27FC236}">
                  <a16:creationId xmlns:a16="http://schemas.microsoft.com/office/drawing/2014/main" id="{A93E80BF-F6BB-49C8-A6B4-A5F81D718BF7}"/>
                </a:ext>
              </a:extLst>
            </p:cNvPr>
            <p:cNvSpPr txBox="1">
              <a:spLocks noChangeArrowheads="1"/>
            </p:cNvSpPr>
            <p:nvPr/>
          </p:nvSpPr>
          <p:spPr bwMode="auto">
            <a:xfrm>
              <a:off x="6457950" y="339566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rPr>
                <a:t>26</a:t>
              </a:r>
            </a:p>
          </p:txBody>
        </p:sp>
        <p:sp>
          <p:nvSpPr>
            <p:cNvPr id="90" name="Text Box 8">
              <a:extLst>
                <a:ext uri="{FF2B5EF4-FFF2-40B4-BE49-F238E27FC236}">
                  <a16:creationId xmlns:a16="http://schemas.microsoft.com/office/drawing/2014/main" id="{21FAD24C-E8EA-4A78-9F14-5200BA99397B}"/>
                </a:ext>
              </a:extLst>
            </p:cNvPr>
            <p:cNvSpPr txBox="1">
              <a:spLocks noChangeArrowheads="1"/>
            </p:cNvSpPr>
            <p:nvPr/>
          </p:nvSpPr>
          <p:spPr bwMode="auto">
            <a:xfrm>
              <a:off x="6097588" y="3355975"/>
              <a:ext cx="3540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rPr>
                <a:t>[3]</a:t>
              </a:r>
            </a:p>
          </p:txBody>
        </p:sp>
        <p:sp>
          <p:nvSpPr>
            <p:cNvPr id="91" name="Oval 9">
              <a:extLst>
                <a:ext uri="{FF2B5EF4-FFF2-40B4-BE49-F238E27FC236}">
                  <a16:creationId xmlns:a16="http://schemas.microsoft.com/office/drawing/2014/main" id="{3530E71D-0368-41B1-BEF7-26FAC9DA6308}"/>
                </a:ext>
              </a:extLst>
            </p:cNvPr>
            <p:cNvSpPr>
              <a:spLocks noChangeArrowheads="1"/>
            </p:cNvSpPr>
            <p:nvPr/>
          </p:nvSpPr>
          <p:spPr bwMode="auto">
            <a:xfrm>
              <a:off x="4656138" y="3359150"/>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92" name="Text Box 10">
              <a:extLst>
                <a:ext uri="{FF2B5EF4-FFF2-40B4-BE49-F238E27FC236}">
                  <a16:creationId xmlns:a16="http://schemas.microsoft.com/office/drawing/2014/main" id="{B18A4EA3-C6DF-4102-9702-2979F2E5E3D1}"/>
                </a:ext>
              </a:extLst>
            </p:cNvPr>
            <p:cNvSpPr txBox="1">
              <a:spLocks noChangeArrowheads="1"/>
            </p:cNvSpPr>
            <p:nvPr/>
          </p:nvSpPr>
          <p:spPr bwMode="auto">
            <a:xfrm>
              <a:off x="4656138" y="3397251"/>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dirty="0">
                  <a:solidFill>
                    <a:srgbClr val="0000FF"/>
                  </a:solidFill>
                </a:rPr>
                <a:t>19</a:t>
              </a:r>
            </a:p>
          </p:txBody>
        </p:sp>
        <p:sp>
          <p:nvSpPr>
            <p:cNvPr id="93" name="Text Box 11">
              <a:extLst>
                <a:ext uri="{FF2B5EF4-FFF2-40B4-BE49-F238E27FC236}">
                  <a16:creationId xmlns:a16="http://schemas.microsoft.com/office/drawing/2014/main" id="{E5F1D2C6-F983-4899-B6D8-D181278FE86E}"/>
                </a:ext>
              </a:extLst>
            </p:cNvPr>
            <p:cNvSpPr txBox="1">
              <a:spLocks noChangeArrowheads="1"/>
            </p:cNvSpPr>
            <p:nvPr/>
          </p:nvSpPr>
          <p:spPr bwMode="auto">
            <a:xfrm>
              <a:off x="4297363" y="3357564"/>
              <a:ext cx="3540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rPr>
                <a:t>[2]</a:t>
              </a:r>
            </a:p>
          </p:txBody>
        </p:sp>
        <p:sp>
          <p:nvSpPr>
            <p:cNvPr id="94" name="Oval 12">
              <a:extLst>
                <a:ext uri="{FF2B5EF4-FFF2-40B4-BE49-F238E27FC236}">
                  <a16:creationId xmlns:a16="http://schemas.microsoft.com/office/drawing/2014/main" id="{1B67EC33-D82F-4229-B43A-BD57A5059D81}"/>
                </a:ext>
              </a:extLst>
            </p:cNvPr>
            <p:cNvSpPr>
              <a:spLocks noChangeArrowheads="1"/>
            </p:cNvSpPr>
            <p:nvPr/>
          </p:nvSpPr>
          <p:spPr bwMode="auto">
            <a:xfrm>
              <a:off x="6096000" y="4367213"/>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95" name="Text Box 13">
              <a:extLst>
                <a:ext uri="{FF2B5EF4-FFF2-40B4-BE49-F238E27FC236}">
                  <a16:creationId xmlns:a16="http://schemas.microsoft.com/office/drawing/2014/main" id="{4049FE56-22C5-4ADB-9BDB-03CFF81F1E1B}"/>
                </a:ext>
              </a:extLst>
            </p:cNvPr>
            <p:cNvSpPr txBox="1">
              <a:spLocks noChangeArrowheads="1"/>
            </p:cNvSpPr>
            <p:nvPr/>
          </p:nvSpPr>
          <p:spPr bwMode="auto">
            <a:xfrm>
              <a:off x="6097588" y="440531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rPr>
                <a:t>11</a:t>
              </a:r>
            </a:p>
          </p:txBody>
        </p:sp>
        <p:sp>
          <p:nvSpPr>
            <p:cNvPr id="96" name="Text Box 14">
              <a:extLst>
                <a:ext uri="{FF2B5EF4-FFF2-40B4-BE49-F238E27FC236}">
                  <a16:creationId xmlns:a16="http://schemas.microsoft.com/office/drawing/2014/main" id="{7B09DAB1-E4DC-4CC9-BAF5-697FE9A8F177}"/>
                </a:ext>
              </a:extLst>
            </p:cNvPr>
            <p:cNvSpPr txBox="1">
              <a:spLocks noChangeArrowheads="1"/>
            </p:cNvSpPr>
            <p:nvPr/>
          </p:nvSpPr>
          <p:spPr bwMode="auto">
            <a:xfrm>
              <a:off x="5737226" y="4365625"/>
              <a:ext cx="3540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rPr>
                <a:t>[6]</a:t>
              </a:r>
            </a:p>
          </p:txBody>
        </p:sp>
        <p:sp>
          <p:nvSpPr>
            <p:cNvPr id="97" name="Oval 15">
              <a:extLst>
                <a:ext uri="{FF2B5EF4-FFF2-40B4-BE49-F238E27FC236}">
                  <a16:creationId xmlns:a16="http://schemas.microsoft.com/office/drawing/2014/main" id="{BBE530A1-2BEC-4F1E-AD94-06DFE1E67595}"/>
                </a:ext>
              </a:extLst>
            </p:cNvPr>
            <p:cNvSpPr>
              <a:spLocks noChangeArrowheads="1"/>
            </p:cNvSpPr>
            <p:nvPr/>
          </p:nvSpPr>
          <p:spPr bwMode="auto">
            <a:xfrm>
              <a:off x="5232400" y="4367213"/>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98" name="Text Box 16">
              <a:extLst>
                <a:ext uri="{FF2B5EF4-FFF2-40B4-BE49-F238E27FC236}">
                  <a16:creationId xmlns:a16="http://schemas.microsoft.com/office/drawing/2014/main" id="{A83B34BB-7147-47ED-9864-C689138FE443}"/>
                </a:ext>
              </a:extLst>
            </p:cNvPr>
            <p:cNvSpPr txBox="1">
              <a:spLocks noChangeArrowheads="1"/>
            </p:cNvSpPr>
            <p:nvPr/>
          </p:nvSpPr>
          <p:spPr bwMode="auto">
            <a:xfrm>
              <a:off x="5280025" y="4405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rPr>
                <a:t>5</a:t>
              </a:r>
            </a:p>
          </p:txBody>
        </p:sp>
        <p:sp>
          <p:nvSpPr>
            <p:cNvPr id="99" name="Text Box 17">
              <a:extLst>
                <a:ext uri="{FF2B5EF4-FFF2-40B4-BE49-F238E27FC236}">
                  <a16:creationId xmlns:a16="http://schemas.microsoft.com/office/drawing/2014/main" id="{DCE3A8F8-3A28-44D2-B0BD-685ABC21E0C5}"/>
                </a:ext>
              </a:extLst>
            </p:cNvPr>
            <p:cNvSpPr txBox="1">
              <a:spLocks noChangeArrowheads="1"/>
            </p:cNvSpPr>
            <p:nvPr/>
          </p:nvSpPr>
          <p:spPr bwMode="auto">
            <a:xfrm>
              <a:off x="4873626" y="4365625"/>
              <a:ext cx="3540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rPr>
                <a:t>[5]</a:t>
              </a:r>
            </a:p>
          </p:txBody>
        </p:sp>
        <p:sp>
          <p:nvSpPr>
            <p:cNvPr id="100" name="Oval 18">
              <a:extLst>
                <a:ext uri="{FF2B5EF4-FFF2-40B4-BE49-F238E27FC236}">
                  <a16:creationId xmlns:a16="http://schemas.microsoft.com/office/drawing/2014/main" id="{28C754BA-5ACF-482C-B861-AC659527E81F}"/>
                </a:ext>
              </a:extLst>
            </p:cNvPr>
            <p:cNvSpPr>
              <a:spLocks noChangeArrowheads="1"/>
            </p:cNvSpPr>
            <p:nvPr/>
          </p:nvSpPr>
          <p:spPr bwMode="auto">
            <a:xfrm>
              <a:off x="4432300" y="5302250"/>
              <a:ext cx="431800" cy="431800"/>
            </a:xfrm>
            <a:prstGeom prst="ellipse">
              <a:avLst/>
            </a:prstGeom>
            <a:solidFill>
              <a:schemeClr val="hlink"/>
            </a:solidFill>
            <a:ln w="158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101" name="Text Box 19">
              <a:extLst>
                <a:ext uri="{FF2B5EF4-FFF2-40B4-BE49-F238E27FC236}">
                  <a16:creationId xmlns:a16="http://schemas.microsoft.com/office/drawing/2014/main" id="{F7213225-9E61-4585-B4A4-B1249AD415E0}"/>
                </a:ext>
              </a:extLst>
            </p:cNvPr>
            <p:cNvSpPr txBox="1">
              <a:spLocks noChangeArrowheads="1"/>
            </p:cNvSpPr>
            <p:nvPr/>
          </p:nvSpPr>
          <p:spPr bwMode="auto">
            <a:xfrm>
              <a:off x="4440238" y="5367338"/>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rPr>
                <a:t>61</a:t>
              </a:r>
            </a:p>
          </p:txBody>
        </p:sp>
        <p:sp>
          <p:nvSpPr>
            <p:cNvPr id="102" name="Text Box 20">
              <a:extLst>
                <a:ext uri="{FF2B5EF4-FFF2-40B4-BE49-F238E27FC236}">
                  <a16:creationId xmlns:a16="http://schemas.microsoft.com/office/drawing/2014/main" id="{01D6E87B-BE39-4D6D-AA50-11695218E58E}"/>
                </a:ext>
              </a:extLst>
            </p:cNvPr>
            <p:cNvSpPr txBox="1">
              <a:spLocks noChangeArrowheads="1"/>
            </p:cNvSpPr>
            <p:nvPr/>
          </p:nvSpPr>
          <p:spPr bwMode="auto">
            <a:xfrm>
              <a:off x="4073526" y="5300664"/>
              <a:ext cx="3540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rPr>
                <a:t>[9]</a:t>
              </a:r>
            </a:p>
          </p:txBody>
        </p:sp>
        <p:sp>
          <p:nvSpPr>
            <p:cNvPr id="103" name="Oval 21">
              <a:extLst>
                <a:ext uri="{FF2B5EF4-FFF2-40B4-BE49-F238E27FC236}">
                  <a16:creationId xmlns:a16="http://schemas.microsoft.com/office/drawing/2014/main" id="{56E050F4-7A85-426B-98C2-0E6F15F4F338}"/>
                </a:ext>
              </a:extLst>
            </p:cNvPr>
            <p:cNvSpPr>
              <a:spLocks noChangeArrowheads="1"/>
            </p:cNvSpPr>
            <p:nvPr/>
          </p:nvSpPr>
          <p:spPr bwMode="auto">
            <a:xfrm>
              <a:off x="7032625" y="4367213"/>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104" name="Text Box 22">
              <a:extLst>
                <a:ext uri="{FF2B5EF4-FFF2-40B4-BE49-F238E27FC236}">
                  <a16:creationId xmlns:a16="http://schemas.microsoft.com/office/drawing/2014/main" id="{9B8BFA84-FE3E-43BE-A463-728C47F23C94}"/>
                </a:ext>
              </a:extLst>
            </p:cNvPr>
            <p:cNvSpPr txBox="1">
              <a:spLocks noChangeArrowheads="1"/>
            </p:cNvSpPr>
            <p:nvPr/>
          </p:nvSpPr>
          <p:spPr bwMode="auto">
            <a:xfrm>
              <a:off x="7080250" y="4405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rPr>
                <a:t>1</a:t>
              </a:r>
            </a:p>
          </p:txBody>
        </p:sp>
        <p:sp>
          <p:nvSpPr>
            <p:cNvPr id="105" name="Text Box 23">
              <a:extLst>
                <a:ext uri="{FF2B5EF4-FFF2-40B4-BE49-F238E27FC236}">
                  <a16:creationId xmlns:a16="http://schemas.microsoft.com/office/drawing/2014/main" id="{EBF5F390-2116-4ADA-9659-BABDB245A938}"/>
                </a:ext>
              </a:extLst>
            </p:cNvPr>
            <p:cNvSpPr txBox="1">
              <a:spLocks noChangeArrowheads="1"/>
            </p:cNvSpPr>
            <p:nvPr/>
          </p:nvSpPr>
          <p:spPr bwMode="auto">
            <a:xfrm>
              <a:off x="6673851" y="4365625"/>
              <a:ext cx="3540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rPr>
                <a:t>[7]</a:t>
              </a:r>
            </a:p>
          </p:txBody>
        </p:sp>
        <p:sp>
          <p:nvSpPr>
            <p:cNvPr id="106" name="Oval 24">
              <a:extLst>
                <a:ext uri="{FF2B5EF4-FFF2-40B4-BE49-F238E27FC236}">
                  <a16:creationId xmlns:a16="http://schemas.microsoft.com/office/drawing/2014/main" id="{DC84E193-5D08-4E7A-BC1D-9F2413DA0EFD}"/>
                </a:ext>
              </a:extLst>
            </p:cNvPr>
            <p:cNvSpPr>
              <a:spLocks noChangeArrowheads="1"/>
            </p:cNvSpPr>
            <p:nvPr/>
          </p:nvSpPr>
          <p:spPr bwMode="auto">
            <a:xfrm>
              <a:off x="5375275" y="5302250"/>
              <a:ext cx="431800" cy="431800"/>
            </a:xfrm>
            <a:prstGeom prst="ellipse">
              <a:avLst/>
            </a:prstGeom>
            <a:solidFill>
              <a:schemeClr val="hlink"/>
            </a:solidFill>
            <a:ln w="158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107" name="Text Box 25">
              <a:extLst>
                <a:ext uri="{FF2B5EF4-FFF2-40B4-BE49-F238E27FC236}">
                  <a16:creationId xmlns:a16="http://schemas.microsoft.com/office/drawing/2014/main" id="{0E97DFA8-645C-4DCC-A23B-FA468BA9728F}"/>
                </a:ext>
              </a:extLst>
            </p:cNvPr>
            <p:cNvSpPr txBox="1">
              <a:spLocks noChangeArrowheads="1"/>
            </p:cNvSpPr>
            <p:nvPr/>
          </p:nvSpPr>
          <p:spPr bwMode="auto">
            <a:xfrm>
              <a:off x="5375275" y="5367338"/>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rPr>
                <a:t>77</a:t>
              </a:r>
            </a:p>
          </p:txBody>
        </p:sp>
        <p:sp>
          <p:nvSpPr>
            <p:cNvPr id="108" name="Text Box 26">
              <a:extLst>
                <a:ext uri="{FF2B5EF4-FFF2-40B4-BE49-F238E27FC236}">
                  <a16:creationId xmlns:a16="http://schemas.microsoft.com/office/drawing/2014/main" id="{1DBDFBE3-6347-4F18-B276-E28E27A00988}"/>
                </a:ext>
              </a:extLst>
            </p:cNvPr>
            <p:cNvSpPr txBox="1">
              <a:spLocks noChangeArrowheads="1"/>
            </p:cNvSpPr>
            <p:nvPr/>
          </p:nvSpPr>
          <p:spPr bwMode="auto">
            <a:xfrm>
              <a:off x="5010150" y="5300664"/>
              <a:ext cx="438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rPr>
                <a:t>[10]</a:t>
              </a:r>
            </a:p>
          </p:txBody>
        </p:sp>
        <p:sp>
          <p:nvSpPr>
            <p:cNvPr id="109" name="Oval 27">
              <a:extLst>
                <a:ext uri="{FF2B5EF4-FFF2-40B4-BE49-F238E27FC236}">
                  <a16:creationId xmlns:a16="http://schemas.microsoft.com/office/drawing/2014/main" id="{A9EBAAB3-87FA-4A9F-8BE9-A67B7EBE6F94}"/>
                </a:ext>
              </a:extLst>
            </p:cNvPr>
            <p:cNvSpPr>
              <a:spLocks noChangeArrowheads="1"/>
            </p:cNvSpPr>
            <p:nvPr/>
          </p:nvSpPr>
          <p:spPr bwMode="auto">
            <a:xfrm>
              <a:off x="3502025" y="5302250"/>
              <a:ext cx="431800" cy="431800"/>
            </a:xfrm>
            <a:prstGeom prst="ellipse">
              <a:avLst/>
            </a:prstGeom>
            <a:solidFill>
              <a:schemeClr val="hlink"/>
            </a:solidFill>
            <a:ln w="158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110" name="Text Box 28">
              <a:extLst>
                <a:ext uri="{FF2B5EF4-FFF2-40B4-BE49-F238E27FC236}">
                  <a16:creationId xmlns:a16="http://schemas.microsoft.com/office/drawing/2014/main" id="{000077DA-CC84-47CF-8996-238642F8B966}"/>
                </a:ext>
              </a:extLst>
            </p:cNvPr>
            <p:cNvSpPr txBox="1">
              <a:spLocks noChangeArrowheads="1"/>
            </p:cNvSpPr>
            <p:nvPr/>
          </p:nvSpPr>
          <p:spPr bwMode="auto">
            <a:xfrm>
              <a:off x="3503613" y="5367338"/>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rPr>
                <a:t>59</a:t>
              </a:r>
            </a:p>
          </p:txBody>
        </p:sp>
        <p:sp>
          <p:nvSpPr>
            <p:cNvPr id="111" name="Text Box 29">
              <a:extLst>
                <a:ext uri="{FF2B5EF4-FFF2-40B4-BE49-F238E27FC236}">
                  <a16:creationId xmlns:a16="http://schemas.microsoft.com/office/drawing/2014/main" id="{9432D177-AC7B-42B0-852C-773E733919E6}"/>
                </a:ext>
              </a:extLst>
            </p:cNvPr>
            <p:cNvSpPr txBox="1">
              <a:spLocks noChangeArrowheads="1"/>
            </p:cNvSpPr>
            <p:nvPr/>
          </p:nvSpPr>
          <p:spPr bwMode="auto">
            <a:xfrm>
              <a:off x="3143251" y="5300664"/>
              <a:ext cx="3540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rPr>
                <a:t>[8]</a:t>
              </a:r>
            </a:p>
          </p:txBody>
        </p:sp>
        <p:sp>
          <p:nvSpPr>
            <p:cNvPr id="112" name="Oval 30">
              <a:extLst>
                <a:ext uri="{FF2B5EF4-FFF2-40B4-BE49-F238E27FC236}">
                  <a16:creationId xmlns:a16="http://schemas.microsoft.com/office/drawing/2014/main" id="{A3CE8A95-7BA4-4533-ACBC-134D3E926549}"/>
                </a:ext>
              </a:extLst>
            </p:cNvPr>
            <p:cNvSpPr>
              <a:spLocks noChangeArrowheads="1"/>
            </p:cNvSpPr>
            <p:nvPr/>
          </p:nvSpPr>
          <p:spPr bwMode="auto">
            <a:xfrm>
              <a:off x="4006850" y="4367213"/>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113" name="Text Box 31">
              <a:extLst>
                <a:ext uri="{FF2B5EF4-FFF2-40B4-BE49-F238E27FC236}">
                  <a16:creationId xmlns:a16="http://schemas.microsoft.com/office/drawing/2014/main" id="{CC0479C8-AC07-485B-90AF-FABD0997E4DA}"/>
                </a:ext>
              </a:extLst>
            </p:cNvPr>
            <p:cNvSpPr txBox="1">
              <a:spLocks noChangeArrowheads="1"/>
            </p:cNvSpPr>
            <p:nvPr/>
          </p:nvSpPr>
          <p:spPr bwMode="auto">
            <a:xfrm>
              <a:off x="4008438" y="440531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rPr>
                <a:t>15</a:t>
              </a:r>
            </a:p>
          </p:txBody>
        </p:sp>
        <p:sp>
          <p:nvSpPr>
            <p:cNvPr id="114" name="Text Box 32">
              <a:extLst>
                <a:ext uri="{FF2B5EF4-FFF2-40B4-BE49-F238E27FC236}">
                  <a16:creationId xmlns:a16="http://schemas.microsoft.com/office/drawing/2014/main" id="{9D1B231A-3E88-4BA3-8406-3A8892CF11B0}"/>
                </a:ext>
              </a:extLst>
            </p:cNvPr>
            <p:cNvSpPr txBox="1">
              <a:spLocks noChangeArrowheads="1"/>
            </p:cNvSpPr>
            <p:nvPr/>
          </p:nvSpPr>
          <p:spPr bwMode="auto">
            <a:xfrm>
              <a:off x="3648076" y="4365625"/>
              <a:ext cx="3540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rPr>
                <a:t>[4]</a:t>
              </a:r>
            </a:p>
          </p:txBody>
        </p:sp>
        <p:cxnSp>
          <p:nvCxnSpPr>
            <p:cNvPr id="115" name="AutoShape 33">
              <a:extLst>
                <a:ext uri="{FF2B5EF4-FFF2-40B4-BE49-F238E27FC236}">
                  <a16:creationId xmlns:a16="http://schemas.microsoft.com/office/drawing/2014/main" id="{E2DA9E17-3187-4379-9D91-C3317C82E146}"/>
                </a:ext>
              </a:extLst>
            </p:cNvPr>
            <p:cNvCxnSpPr>
              <a:cxnSpLocks noChangeShapeType="1"/>
              <a:stCxn id="85" idx="3"/>
              <a:endCxn id="91" idx="0"/>
            </p:cNvCxnSpPr>
            <p:nvPr/>
          </p:nvCxnSpPr>
          <p:spPr bwMode="auto">
            <a:xfrm flipH="1">
              <a:off x="4872038" y="2870201"/>
              <a:ext cx="711200" cy="481013"/>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16" name="AutoShape 34">
              <a:extLst>
                <a:ext uri="{FF2B5EF4-FFF2-40B4-BE49-F238E27FC236}">
                  <a16:creationId xmlns:a16="http://schemas.microsoft.com/office/drawing/2014/main" id="{FB3B8325-C35A-4043-9016-8A76AE9BDEF4}"/>
                </a:ext>
              </a:extLst>
            </p:cNvPr>
            <p:cNvCxnSpPr>
              <a:cxnSpLocks noChangeShapeType="1"/>
              <a:stCxn id="85" idx="5"/>
              <a:endCxn id="88" idx="0"/>
            </p:cNvCxnSpPr>
            <p:nvPr/>
          </p:nvCxnSpPr>
          <p:spPr bwMode="auto">
            <a:xfrm>
              <a:off x="5888039" y="2870201"/>
              <a:ext cx="784225" cy="479425"/>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17" name="AutoShape 35">
              <a:extLst>
                <a:ext uri="{FF2B5EF4-FFF2-40B4-BE49-F238E27FC236}">
                  <a16:creationId xmlns:a16="http://schemas.microsoft.com/office/drawing/2014/main" id="{94CAB539-938D-4BE8-B716-2F945892431B}"/>
                </a:ext>
              </a:extLst>
            </p:cNvPr>
            <p:cNvCxnSpPr>
              <a:cxnSpLocks noChangeShapeType="1"/>
              <a:stCxn id="91" idx="3"/>
              <a:endCxn id="112" idx="0"/>
            </p:cNvCxnSpPr>
            <p:nvPr/>
          </p:nvCxnSpPr>
          <p:spPr bwMode="auto">
            <a:xfrm flipH="1">
              <a:off x="4222750" y="3735389"/>
              <a:ext cx="496888" cy="623887"/>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18" name="AutoShape 36">
              <a:extLst>
                <a:ext uri="{FF2B5EF4-FFF2-40B4-BE49-F238E27FC236}">
                  <a16:creationId xmlns:a16="http://schemas.microsoft.com/office/drawing/2014/main" id="{02495D1D-E8E2-4ED9-B367-8CA78544C7C0}"/>
                </a:ext>
              </a:extLst>
            </p:cNvPr>
            <p:cNvCxnSpPr>
              <a:cxnSpLocks noChangeShapeType="1"/>
              <a:stCxn id="91" idx="5"/>
              <a:endCxn id="97" idx="0"/>
            </p:cNvCxnSpPr>
            <p:nvPr/>
          </p:nvCxnSpPr>
          <p:spPr bwMode="auto">
            <a:xfrm>
              <a:off x="5024438" y="3735389"/>
              <a:ext cx="423862" cy="623887"/>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19" name="AutoShape 37">
              <a:extLst>
                <a:ext uri="{FF2B5EF4-FFF2-40B4-BE49-F238E27FC236}">
                  <a16:creationId xmlns:a16="http://schemas.microsoft.com/office/drawing/2014/main" id="{ECCC9ED9-C9CB-4229-AC29-CFBD79982899}"/>
                </a:ext>
              </a:extLst>
            </p:cNvPr>
            <p:cNvCxnSpPr>
              <a:cxnSpLocks noChangeShapeType="1"/>
              <a:stCxn id="88" idx="3"/>
              <a:endCxn id="94" idx="0"/>
            </p:cNvCxnSpPr>
            <p:nvPr/>
          </p:nvCxnSpPr>
          <p:spPr bwMode="auto">
            <a:xfrm flipH="1">
              <a:off x="6311901" y="3733801"/>
              <a:ext cx="207963" cy="625475"/>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20" name="AutoShape 38">
              <a:extLst>
                <a:ext uri="{FF2B5EF4-FFF2-40B4-BE49-F238E27FC236}">
                  <a16:creationId xmlns:a16="http://schemas.microsoft.com/office/drawing/2014/main" id="{17C6597D-CCF2-4BEE-9EF1-BECEE12C3772}"/>
                </a:ext>
              </a:extLst>
            </p:cNvPr>
            <p:cNvCxnSpPr>
              <a:cxnSpLocks noChangeShapeType="1"/>
              <a:stCxn id="88" idx="5"/>
              <a:endCxn id="103" idx="0"/>
            </p:cNvCxnSpPr>
            <p:nvPr/>
          </p:nvCxnSpPr>
          <p:spPr bwMode="auto">
            <a:xfrm>
              <a:off x="6824663" y="3733801"/>
              <a:ext cx="423862" cy="625475"/>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21" name="AutoShape 39">
              <a:extLst>
                <a:ext uri="{FF2B5EF4-FFF2-40B4-BE49-F238E27FC236}">
                  <a16:creationId xmlns:a16="http://schemas.microsoft.com/office/drawing/2014/main" id="{C159D781-0636-46F3-AFDA-BC27DAD9CD7E}"/>
                </a:ext>
              </a:extLst>
            </p:cNvPr>
            <p:cNvCxnSpPr>
              <a:cxnSpLocks noChangeShapeType="1"/>
              <a:stCxn id="112" idx="3"/>
              <a:endCxn id="109" idx="0"/>
            </p:cNvCxnSpPr>
            <p:nvPr/>
          </p:nvCxnSpPr>
          <p:spPr bwMode="auto">
            <a:xfrm flipH="1">
              <a:off x="3717926" y="4743451"/>
              <a:ext cx="352425" cy="550863"/>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22" name="AutoShape 40">
              <a:extLst>
                <a:ext uri="{FF2B5EF4-FFF2-40B4-BE49-F238E27FC236}">
                  <a16:creationId xmlns:a16="http://schemas.microsoft.com/office/drawing/2014/main" id="{C7131A8C-5C9F-4966-8A33-FA0A3E756A95}"/>
                </a:ext>
              </a:extLst>
            </p:cNvPr>
            <p:cNvCxnSpPr>
              <a:cxnSpLocks noChangeShapeType="1"/>
              <a:stCxn id="112" idx="5"/>
              <a:endCxn id="100" idx="0"/>
            </p:cNvCxnSpPr>
            <p:nvPr/>
          </p:nvCxnSpPr>
          <p:spPr bwMode="auto">
            <a:xfrm>
              <a:off x="4375150" y="4743451"/>
              <a:ext cx="273050" cy="550863"/>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123" name="AutoShape 41">
              <a:extLst>
                <a:ext uri="{FF2B5EF4-FFF2-40B4-BE49-F238E27FC236}">
                  <a16:creationId xmlns:a16="http://schemas.microsoft.com/office/drawing/2014/main" id="{931C1137-F22E-4DB0-AAA7-8174982F60DC}"/>
                </a:ext>
              </a:extLst>
            </p:cNvPr>
            <p:cNvCxnSpPr>
              <a:cxnSpLocks noChangeShapeType="1"/>
              <a:stCxn id="97" idx="4"/>
              <a:endCxn id="106" idx="0"/>
            </p:cNvCxnSpPr>
            <p:nvPr/>
          </p:nvCxnSpPr>
          <p:spPr bwMode="auto">
            <a:xfrm>
              <a:off x="5448301" y="4806951"/>
              <a:ext cx="142875" cy="487363"/>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1880953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39</a:t>
            </a:fld>
            <a:endParaRPr lang="en-IN" dirty="0"/>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grpSp>
        <p:nvGrpSpPr>
          <p:cNvPr id="44" name="Group 43">
            <a:extLst>
              <a:ext uri="{FF2B5EF4-FFF2-40B4-BE49-F238E27FC236}">
                <a16:creationId xmlns:a16="http://schemas.microsoft.com/office/drawing/2014/main" id="{F1735CF9-C25D-432A-BC7E-61389F76B0B4}"/>
              </a:ext>
            </a:extLst>
          </p:cNvPr>
          <p:cNvGrpSpPr/>
          <p:nvPr/>
        </p:nvGrpSpPr>
        <p:grpSpPr>
          <a:xfrm>
            <a:off x="3556068" y="1790467"/>
            <a:ext cx="5010416" cy="3753218"/>
            <a:chOff x="3143251" y="2492375"/>
            <a:chExt cx="4327524" cy="3241675"/>
          </a:xfrm>
        </p:grpSpPr>
        <p:sp>
          <p:nvSpPr>
            <p:cNvPr id="45" name="Oval 3">
              <a:extLst>
                <a:ext uri="{FF2B5EF4-FFF2-40B4-BE49-F238E27FC236}">
                  <a16:creationId xmlns:a16="http://schemas.microsoft.com/office/drawing/2014/main" id="{4992280B-E805-40FB-838A-155214FD3DF4}"/>
                </a:ext>
              </a:extLst>
            </p:cNvPr>
            <p:cNvSpPr>
              <a:spLocks noChangeArrowheads="1"/>
            </p:cNvSpPr>
            <p:nvPr/>
          </p:nvSpPr>
          <p:spPr bwMode="auto">
            <a:xfrm>
              <a:off x="5519738" y="2493963"/>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46" name="Text Box 4">
              <a:extLst>
                <a:ext uri="{FF2B5EF4-FFF2-40B4-BE49-F238E27FC236}">
                  <a16:creationId xmlns:a16="http://schemas.microsoft.com/office/drawing/2014/main" id="{1BB0F98F-0C0D-4667-B510-D3F0A58A2853}"/>
                </a:ext>
              </a:extLst>
            </p:cNvPr>
            <p:cNvSpPr txBox="1">
              <a:spLocks noChangeArrowheads="1"/>
            </p:cNvSpPr>
            <p:nvPr/>
          </p:nvSpPr>
          <p:spPr bwMode="auto">
            <a:xfrm>
              <a:off x="5521325" y="253206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rPr>
                <a:t>26</a:t>
              </a:r>
            </a:p>
          </p:txBody>
        </p:sp>
        <p:sp>
          <p:nvSpPr>
            <p:cNvPr id="47" name="Text Box 5">
              <a:extLst>
                <a:ext uri="{FF2B5EF4-FFF2-40B4-BE49-F238E27FC236}">
                  <a16:creationId xmlns:a16="http://schemas.microsoft.com/office/drawing/2014/main" id="{DB4CAA96-B4FB-4941-8F6B-C74A024A18DF}"/>
                </a:ext>
              </a:extLst>
            </p:cNvPr>
            <p:cNvSpPr txBox="1">
              <a:spLocks noChangeArrowheads="1"/>
            </p:cNvSpPr>
            <p:nvPr/>
          </p:nvSpPr>
          <p:spPr bwMode="auto">
            <a:xfrm>
              <a:off x="5160963" y="2492375"/>
              <a:ext cx="3540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rPr>
                <a:t>[1]</a:t>
              </a:r>
            </a:p>
          </p:txBody>
        </p:sp>
        <p:sp>
          <p:nvSpPr>
            <p:cNvPr id="48" name="Oval 6">
              <a:extLst>
                <a:ext uri="{FF2B5EF4-FFF2-40B4-BE49-F238E27FC236}">
                  <a16:creationId xmlns:a16="http://schemas.microsoft.com/office/drawing/2014/main" id="{239FDCB5-5B7A-497C-A613-808426179579}"/>
                </a:ext>
              </a:extLst>
            </p:cNvPr>
            <p:cNvSpPr>
              <a:spLocks noChangeArrowheads="1"/>
            </p:cNvSpPr>
            <p:nvPr/>
          </p:nvSpPr>
          <p:spPr bwMode="auto">
            <a:xfrm>
              <a:off x="6456363" y="3357563"/>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49" name="Text Box 7">
              <a:extLst>
                <a:ext uri="{FF2B5EF4-FFF2-40B4-BE49-F238E27FC236}">
                  <a16:creationId xmlns:a16="http://schemas.microsoft.com/office/drawing/2014/main" id="{BAEC2D89-DC1D-4B84-9C71-39091E2AEDCE}"/>
                </a:ext>
              </a:extLst>
            </p:cNvPr>
            <p:cNvSpPr txBox="1">
              <a:spLocks noChangeArrowheads="1"/>
            </p:cNvSpPr>
            <p:nvPr/>
          </p:nvSpPr>
          <p:spPr bwMode="auto">
            <a:xfrm>
              <a:off x="6457950" y="339566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rPr>
                <a:t>11</a:t>
              </a:r>
            </a:p>
          </p:txBody>
        </p:sp>
        <p:sp>
          <p:nvSpPr>
            <p:cNvPr id="50" name="Text Box 8">
              <a:extLst>
                <a:ext uri="{FF2B5EF4-FFF2-40B4-BE49-F238E27FC236}">
                  <a16:creationId xmlns:a16="http://schemas.microsoft.com/office/drawing/2014/main" id="{A59356C9-AABE-4ED8-B02F-D498505B8E68}"/>
                </a:ext>
              </a:extLst>
            </p:cNvPr>
            <p:cNvSpPr txBox="1">
              <a:spLocks noChangeArrowheads="1"/>
            </p:cNvSpPr>
            <p:nvPr/>
          </p:nvSpPr>
          <p:spPr bwMode="auto">
            <a:xfrm>
              <a:off x="6097588" y="3355975"/>
              <a:ext cx="3540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rPr>
                <a:t>[3]</a:t>
              </a:r>
            </a:p>
          </p:txBody>
        </p:sp>
        <p:sp>
          <p:nvSpPr>
            <p:cNvPr id="51" name="Oval 9">
              <a:extLst>
                <a:ext uri="{FF2B5EF4-FFF2-40B4-BE49-F238E27FC236}">
                  <a16:creationId xmlns:a16="http://schemas.microsoft.com/office/drawing/2014/main" id="{A8B46D12-7415-4BD6-9C18-6E97C6BE803C}"/>
                </a:ext>
              </a:extLst>
            </p:cNvPr>
            <p:cNvSpPr>
              <a:spLocks noChangeArrowheads="1"/>
            </p:cNvSpPr>
            <p:nvPr/>
          </p:nvSpPr>
          <p:spPr bwMode="auto">
            <a:xfrm>
              <a:off x="4656138" y="3359150"/>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52" name="Text Box 10">
              <a:extLst>
                <a:ext uri="{FF2B5EF4-FFF2-40B4-BE49-F238E27FC236}">
                  <a16:creationId xmlns:a16="http://schemas.microsoft.com/office/drawing/2014/main" id="{F732C5BD-547F-4D1A-A492-A936C29DC2B3}"/>
                </a:ext>
              </a:extLst>
            </p:cNvPr>
            <p:cNvSpPr txBox="1">
              <a:spLocks noChangeArrowheads="1"/>
            </p:cNvSpPr>
            <p:nvPr/>
          </p:nvSpPr>
          <p:spPr bwMode="auto">
            <a:xfrm>
              <a:off x="4656138" y="3397251"/>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rPr>
                <a:t>19</a:t>
              </a:r>
            </a:p>
          </p:txBody>
        </p:sp>
        <p:sp>
          <p:nvSpPr>
            <p:cNvPr id="53" name="Text Box 11">
              <a:extLst>
                <a:ext uri="{FF2B5EF4-FFF2-40B4-BE49-F238E27FC236}">
                  <a16:creationId xmlns:a16="http://schemas.microsoft.com/office/drawing/2014/main" id="{0A4A87DF-F5F3-49B1-A1A0-705040ADEA43}"/>
                </a:ext>
              </a:extLst>
            </p:cNvPr>
            <p:cNvSpPr txBox="1">
              <a:spLocks noChangeArrowheads="1"/>
            </p:cNvSpPr>
            <p:nvPr/>
          </p:nvSpPr>
          <p:spPr bwMode="auto">
            <a:xfrm>
              <a:off x="4297363" y="3357564"/>
              <a:ext cx="3540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rPr>
                <a:t>[2]</a:t>
              </a:r>
            </a:p>
          </p:txBody>
        </p:sp>
        <p:sp>
          <p:nvSpPr>
            <p:cNvPr id="54" name="Oval 12">
              <a:extLst>
                <a:ext uri="{FF2B5EF4-FFF2-40B4-BE49-F238E27FC236}">
                  <a16:creationId xmlns:a16="http://schemas.microsoft.com/office/drawing/2014/main" id="{54E53292-9E00-49AD-B272-D342EB52C833}"/>
                </a:ext>
              </a:extLst>
            </p:cNvPr>
            <p:cNvSpPr>
              <a:spLocks noChangeArrowheads="1"/>
            </p:cNvSpPr>
            <p:nvPr/>
          </p:nvSpPr>
          <p:spPr bwMode="auto">
            <a:xfrm>
              <a:off x="6096000" y="4367213"/>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55" name="Text Box 13">
              <a:extLst>
                <a:ext uri="{FF2B5EF4-FFF2-40B4-BE49-F238E27FC236}">
                  <a16:creationId xmlns:a16="http://schemas.microsoft.com/office/drawing/2014/main" id="{04056D4C-9FB2-424A-8072-328198945831}"/>
                </a:ext>
              </a:extLst>
            </p:cNvPr>
            <p:cNvSpPr txBox="1">
              <a:spLocks noChangeArrowheads="1"/>
            </p:cNvSpPr>
            <p:nvPr/>
          </p:nvSpPr>
          <p:spPr bwMode="auto">
            <a:xfrm>
              <a:off x="6145213" y="4405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rPr>
                <a:t>1</a:t>
              </a:r>
            </a:p>
          </p:txBody>
        </p:sp>
        <p:sp>
          <p:nvSpPr>
            <p:cNvPr id="56" name="Text Box 14">
              <a:extLst>
                <a:ext uri="{FF2B5EF4-FFF2-40B4-BE49-F238E27FC236}">
                  <a16:creationId xmlns:a16="http://schemas.microsoft.com/office/drawing/2014/main" id="{29478909-6D45-4631-A81D-D4598C1D95BC}"/>
                </a:ext>
              </a:extLst>
            </p:cNvPr>
            <p:cNvSpPr txBox="1">
              <a:spLocks noChangeArrowheads="1"/>
            </p:cNvSpPr>
            <p:nvPr/>
          </p:nvSpPr>
          <p:spPr bwMode="auto">
            <a:xfrm>
              <a:off x="5737226" y="4365625"/>
              <a:ext cx="3540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rPr>
                <a:t>[6]</a:t>
              </a:r>
            </a:p>
          </p:txBody>
        </p:sp>
        <p:sp>
          <p:nvSpPr>
            <p:cNvPr id="57" name="Oval 15">
              <a:extLst>
                <a:ext uri="{FF2B5EF4-FFF2-40B4-BE49-F238E27FC236}">
                  <a16:creationId xmlns:a16="http://schemas.microsoft.com/office/drawing/2014/main" id="{86BFCC7D-382E-4D95-B8A1-EBC1D0775067}"/>
                </a:ext>
              </a:extLst>
            </p:cNvPr>
            <p:cNvSpPr>
              <a:spLocks noChangeArrowheads="1"/>
            </p:cNvSpPr>
            <p:nvPr/>
          </p:nvSpPr>
          <p:spPr bwMode="auto">
            <a:xfrm>
              <a:off x="5232400" y="4367213"/>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58" name="Text Box 16">
              <a:extLst>
                <a:ext uri="{FF2B5EF4-FFF2-40B4-BE49-F238E27FC236}">
                  <a16:creationId xmlns:a16="http://schemas.microsoft.com/office/drawing/2014/main" id="{B76D5A99-C7B6-48E3-987E-897A0E510791}"/>
                </a:ext>
              </a:extLst>
            </p:cNvPr>
            <p:cNvSpPr txBox="1">
              <a:spLocks noChangeArrowheads="1"/>
            </p:cNvSpPr>
            <p:nvPr/>
          </p:nvSpPr>
          <p:spPr bwMode="auto">
            <a:xfrm>
              <a:off x="5280025" y="4405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rPr>
                <a:t>5</a:t>
              </a:r>
            </a:p>
          </p:txBody>
        </p:sp>
        <p:sp>
          <p:nvSpPr>
            <p:cNvPr id="59" name="Text Box 17">
              <a:extLst>
                <a:ext uri="{FF2B5EF4-FFF2-40B4-BE49-F238E27FC236}">
                  <a16:creationId xmlns:a16="http://schemas.microsoft.com/office/drawing/2014/main" id="{3D64CDE5-107B-422E-A5A1-ADA27F321155}"/>
                </a:ext>
              </a:extLst>
            </p:cNvPr>
            <p:cNvSpPr txBox="1">
              <a:spLocks noChangeArrowheads="1"/>
            </p:cNvSpPr>
            <p:nvPr/>
          </p:nvSpPr>
          <p:spPr bwMode="auto">
            <a:xfrm>
              <a:off x="4873626" y="4365625"/>
              <a:ext cx="3540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rPr>
                <a:t>[5]</a:t>
              </a:r>
            </a:p>
          </p:txBody>
        </p:sp>
        <p:sp>
          <p:nvSpPr>
            <p:cNvPr id="60" name="Oval 18">
              <a:extLst>
                <a:ext uri="{FF2B5EF4-FFF2-40B4-BE49-F238E27FC236}">
                  <a16:creationId xmlns:a16="http://schemas.microsoft.com/office/drawing/2014/main" id="{428DACA7-2F92-4F7B-9D81-9C58CBCCA028}"/>
                </a:ext>
              </a:extLst>
            </p:cNvPr>
            <p:cNvSpPr>
              <a:spLocks noChangeArrowheads="1"/>
            </p:cNvSpPr>
            <p:nvPr/>
          </p:nvSpPr>
          <p:spPr bwMode="auto">
            <a:xfrm>
              <a:off x="4432300" y="5302250"/>
              <a:ext cx="431800" cy="431800"/>
            </a:xfrm>
            <a:prstGeom prst="ellipse">
              <a:avLst/>
            </a:prstGeom>
            <a:solidFill>
              <a:schemeClr val="hlink"/>
            </a:solidFill>
            <a:ln w="158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61" name="Text Box 19">
              <a:extLst>
                <a:ext uri="{FF2B5EF4-FFF2-40B4-BE49-F238E27FC236}">
                  <a16:creationId xmlns:a16="http://schemas.microsoft.com/office/drawing/2014/main" id="{ED7824FF-A452-4D35-B814-572BFD988D73}"/>
                </a:ext>
              </a:extLst>
            </p:cNvPr>
            <p:cNvSpPr txBox="1">
              <a:spLocks noChangeArrowheads="1"/>
            </p:cNvSpPr>
            <p:nvPr/>
          </p:nvSpPr>
          <p:spPr bwMode="auto">
            <a:xfrm>
              <a:off x="4440238" y="5367338"/>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rPr>
                <a:t>61</a:t>
              </a:r>
            </a:p>
          </p:txBody>
        </p:sp>
        <p:sp>
          <p:nvSpPr>
            <p:cNvPr id="62" name="Text Box 20">
              <a:extLst>
                <a:ext uri="{FF2B5EF4-FFF2-40B4-BE49-F238E27FC236}">
                  <a16:creationId xmlns:a16="http://schemas.microsoft.com/office/drawing/2014/main" id="{45B0C317-EEA8-43C9-9D84-237BAF26BB68}"/>
                </a:ext>
              </a:extLst>
            </p:cNvPr>
            <p:cNvSpPr txBox="1">
              <a:spLocks noChangeArrowheads="1"/>
            </p:cNvSpPr>
            <p:nvPr/>
          </p:nvSpPr>
          <p:spPr bwMode="auto">
            <a:xfrm>
              <a:off x="4073526" y="5300664"/>
              <a:ext cx="3540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rPr>
                <a:t>[9]</a:t>
              </a:r>
            </a:p>
          </p:txBody>
        </p:sp>
        <p:sp>
          <p:nvSpPr>
            <p:cNvPr id="63" name="Oval 21">
              <a:extLst>
                <a:ext uri="{FF2B5EF4-FFF2-40B4-BE49-F238E27FC236}">
                  <a16:creationId xmlns:a16="http://schemas.microsoft.com/office/drawing/2014/main" id="{B067A0F4-5F24-493F-AB8F-380840140B6C}"/>
                </a:ext>
              </a:extLst>
            </p:cNvPr>
            <p:cNvSpPr>
              <a:spLocks noChangeArrowheads="1"/>
            </p:cNvSpPr>
            <p:nvPr/>
          </p:nvSpPr>
          <p:spPr bwMode="auto">
            <a:xfrm>
              <a:off x="7032625" y="4367213"/>
              <a:ext cx="431800" cy="431800"/>
            </a:xfrm>
            <a:prstGeom prst="ellipse">
              <a:avLst/>
            </a:prstGeom>
            <a:solidFill>
              <a:schemeClr val="hlink"/>
            </a:solidFill>
            <a:ln w="158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64" name="Text Box 22">
              <a:extLst>
                <a:ext uri="{FF2B5EF4-FFF2-40B4-BE49-F238E27FC236}">
                  <a16:creationId xmlns:a16="http://schemas.microsoft.com/office/drawing/2014/main" id="{FD04A4EC-4EE6-4DED-AB87-019A29883950}"/>
                </a:ext>
              </a:extLst>
            </p:cNvPr>
            <p:cNvSpPr txBox="1">
              <a:spLocks noChangeArrowheads="1"/>
            </p:cNvSpPr>
            <p:nvPr/>
          </p:nvSpPr>
          <p:spPr bwMode="auto">
            <a:xfrm>
              <a:off x="7032625" y="443071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rPr>
                <a:t>48</a:t>
              </a:r>
            </a:p>
          </p:txBody>
        </p:sp>
        <p:sp>
          <p:nvSpPr>
            <p:cNvPr id="65" name="Text Box 23">
              <a:extLst>
                <a:ext uri="{FF2B5EF4-FFF2-40B4-BE49-F238E27FC236}">
                  <a16:creationId xmlns:a16="http://schemas.microsoft.com/office/drawing/2014/main" id="{6CB32081-22AB-4350-955B-43DD6F0981E5}"/>
                </a:ext>
              </a:extLst>
            </p:cNvPr>
            <p:cNvSpPr txBox="1">
              <a:spLocks noChangeArrowheads="1"/>
            </p:cNvSpPr>
            <p:nvPr/>
          </p:nvSpPr>
          <p:spPr bwMode="auto">
            <a:xfrm>
              <a:off x="6673851" y="4365625"/>
              <a:ext cx="3540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rPr>
                <a:t>[7]</a:t>
              </a:r>
            </a:p>
          </p:txBody>
        </p:sp>
        <p:sp>
          <p:nvSpPr>
            <p:cNvPr id="66" name="Oval 24">
              <a:extLst>
                <a:ext uri="{FF2B5EF4-FFF2-40B4-BE49-F238E27FC236}">
                  <a16:creationId xmlns:a16="http://schemas.microsoft.com/office/drawing/2014/main" id="{6B0FB9EF-B8BC-4C4A-B8CA-7D22887DA2F3}"/>
                </a:ext>
              </a:extLst>
            </p:cNvPr>
            <p:cNvSpPr>
              <a:spLocks noChangeArrowheads="1"/>
            </p:cNvSpPr>
            <p:nvPr/>
          </p:nvSpPr>
          <p:spPr bwMode="auto">
            <a:xfrm>
              <a:off x="5375275" y="5302250"/>
              <a:ext cx="431800" cy="431800"/>
            </a:xfrm>
            <a:prstGeom prst="ellipse">
              <a:avLst/>
            </a:prstGeom>
            <a:solidFill>
              <a:schemeClr val="hlink"/>
            </a:solidFill>
            <a:ln w="158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67" name="Text Box 25">
              <a:extLst>
                <a:ext uri="{FF2B5EF4-FFF2-40B4-BE49-F238E27FC236}">
                  <a16:creationId xmlns:a16="http://schemas.microsoft.com/office/drawing/2014/main" id="{590C2549-57E9-4EFA-9EC7-283717A9EE9C}"/>
                </a:ext>
              </a:extLst>
            </p:cNvPr>
            <p:cNvSpPr txBox="1">
              <a:spLocks noChangeArrowheads="1"/>
            </p:cNvSpPr>
            <p:nvPr/>
          </p:nvSpPr>
          <p:spPr bwMode="auto">
            <a:xfrm>
              <a:off x="5375275" y="5367338"/>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rPr>
                <a:t>77</a:t>
              </a:r>
            </a:p>
          </p:txBody>
        </p:sp>
        <p:sp>
          <p:nvSpPr>
            <p:cNvPr id="68" name="Text Box 26">
              <a:extLst>
                <a:ext uri="{FF2B5EF4-FFF2-40B4-BE49-F238E27FC236}">
                  <a16:creationId xmlns:a16="http://schemas.microsoft.com/office/drawing/2014/main" id="{4D96B591-697B-4916-BD49-5AD7E5000EC1}"/>
                </a:ext>
              </a:extLst>
            </p:cNvPr>
            <p:cNvSpPr txBox="1">
              <a:spLocks noChangeArrowheads="1"/>
            </p:cNvSpPr>
            <p:nvPr/>
          </p:nvSpPr>
          <p:spPr bwMode="auto">
            <a:xfrm>
              <a:off x="5010150" y="5300664"/>
              <a:ext cx="438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rPr>
                <a:t>[10]</a:t>
              </a:r>
            </a:p>
          </p:txBody>
        </p:sp>
        <p:sp>
          <p:nvSpPr>
            <p:cNvPr id="69" name="Oval 27">
              <a:extLst>
                <a:ext uri="{FF2B5EF4-FFF2-40B4-BE49-F238E27FC236}">
                  <a16:creationId xmlns:a16="http://schemas.microsoft.com/office/drawing/2014/main" id="{5437D245-1237-4F47-8BE6-C5FBB2AF2F6E}"/>
                </a:ext>
              </a:extLst>
            </p:cNvPr>
            <p:cNvSpPr>
              <a:spLocks noChangeArrowheads="1"/>
            </p:cNvSpPr>
            <p:nvPr/>
          </p:nvSpPr>
          <p:spPr bwMode="auto">
            <a:xfrm>
              <a:off x="3502025" y="5302250"/>
              <a:ext cx="431800" cy="431800"/>
            </a:xfrm>
            <a:prstGeom prst="ellipse">
              <a:avLst/>
            </a:prstGeom>
            <a:solidFill>
              <a:schemeClr val="hlink"/>
            </a:solidFill>
            <a:ln w="158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70" name="Text Box 28">
              <a:extLst>
                <a:ext uri="{FF2B5EF4-FFF2-40B4-BE49-F238E27FC236}">
                  <a16:creationId xmlns:a16="http://schemas.microsoft.com/office/drawing/2014/main" id="{D9A3B5B6-187F-4BFD-BB1A-9154577A7D5F}"/>
                </a:ext>
              </a:extLst>
            </p:cNvPr>
            <p:cNvSpPr txBox="1">
              <a:spLocks noChangeArrowheads="1"/>
            </p:cNvSpPr>
            <p:nvPr/>
          </p:nvSpPr>
          <p:spPr bwMode="auto">
            <a:xfrm>
              <a:off x="3503613" y="5367338"/>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rPr>
                <a:t>59</a:t>
              </a:r>
            </a:p>
          </p:txBody>
        </p:sp>
        <p:sp>
          <p:nvSpPr>
            <p:cNvPr id="71" name="Text Box 29">
              <a:extLst>
                <a:ext uri="{FF2B5EF4-FFF2-40B4-BE49-F238E27FC236}">
                  <a16:creationId xmlns:a16="http://schemas.microsoft.com/office/drawing/2014/main" id="{FB22FC33-A859-4671-8F60-862431F963CA}"/>
                </a:ext>
              </a:extLst>
            </p:cNvPr>
            <p:cNvSpPr txBox="1">
              <a:spLocks noChangeArrowheads="1"/>
            </p:cNvSpPr>
            <p:nvPr/>
          </p:nvSpPr>
          <p:spPr bwMode="auto">
            <a:xfrm>
              <a:off x="3143251" y="5300664"/>
              <a:ext cx="3540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rPr>
                <a:t>[8]</a:t>
              </a:r>
            </a:p>
          </p:txBody>
        </p:sp>
        <p:sp>
          <p:nvSpPr>
            <p:cNvPr id="72" name="Oval 30">
              <a:extLst>
                <a:ext uri="{FF2B5EF4-FFF2-40B4-BE49-F238E27FC236}">
                  <a16:creationId xmlns:a16="http://schemas.microsoft.com/office/drawing/2014/main" id="{B19F4EF1-8B68-4DA9-AC18-C31785467066}"/>
                </a:ext>
              </a:extLst>
            </p:cNvPr>
            <p:cNvSpPr>
              <a:spLocks noChangeArrowheads="1"/>
            </p:cNvSpPr>
            <p:nvPr/>
          </p:nvSpPr>
          <p:spPr bwMode="auto">
            <a:xfrm>
              <a:off x="4006850" y="4367213"/>
              <a:ext cx="431800" cy="431800"/>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73" name="Text Box 31">
              <a:extLst>
                <a:ext uri="{FF2B5EF4-FFF2-40B4-BE49-F238E27FC236}">
                  <a16:creationId xmlns:a16="http://schemas.microsoft.com/office/drawing/2014/main" id="{2BD67D68-92CA-4182-8EFB-3978052E1FFD}"/>
                </a:ext>
              </a:extLst>
            </p:cNvPr>
            <p:cNvSpPr txBox="1">
              <a:spLocks noChangeArrowheads="1"/>
            </p:cNvSpPr>
            <p:nvPr/>
          </p:nvSpPr>
          <p:spPr bwMode="auto">
            <a:xfrm>
              <a:off x="4008438" y="440531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800">
                  <a:solidFill>
                    <a:srgbClr val="0000FF"/>
                  </a:solidFill>
                </a:rPr>
                <a:t>15</a:t>
              </a:r>
            </a:p>
          </p:txBody>
        </p:sp>
        <p:sp>
          <p:nvSpPr>
            <p:cNvPr id="74" name="Text Box 32">
              <a:extLst>
                <a:ext uri="{FF2B5EF4-FFF2-40B4-BE49-F238E27FC236}">
                  <a16:creationId xmlns:a16="http://schemas.microsoft.com/office/drawing/2014/main" id="{8AF2F570-308D-460B-9978-DAF11F41D5EC}"/>
                </a:ext>
              </a:extLst>
            </p:cNvPr>
            <p:cNvSpPr txBox="1">
              <a:spLocks noChangeArrowheads="1"/>
            </p:cNvSpPr>
            <p:nvPr/>
          </p:nvSpPr>
          <p:spPr bwMode="auto">
            <a:xfrm>
              <a:off x="3648076" y="4365625"/>
              <a:ext cx="3540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1200">
                  <a:solidFill>
                    <a:schemeClr val="hlink"/>
                  </a:solidFill>
                </a:rPr>
                <a:t>[4]</a:t>
              </a:r>
            </a:p>
          </p:txBody>
        </p:sp>
        <p:cxnSp>
          <p:nvCxnSpPr>
            <p:cNvPr id="75" name="AutoShape 33">
              <a:extLst>
                <a:ext uri="{FF2B5EF4-FFF2-40B4-BE49-F238E27FC236}">
                  <a16:creationId xmlns:a16="http://schemas.microsoft.com/office/drawing/2014/main" id="{78FF9242-FCED-4931-BA17-0B296594468C}"/>
                </a:ext>
              </a:extLst>
            </p:cNvPr>
            <p:cNvCxnSpPr>
              <a:cxnSpLocks noChangeShapeType="1"/>
              <a:stCxn id="45" idx="3"/>
              <a:endCxn id="51" idx="0"/>
            </p:cNvCxnSpPr>
            <p:nvPr/>
          </p:nvCxnSpPr>
          <p:spPr bwMode="auto">
            <a:xfrm flipH="1">
              <a:off x="4872038" y="2870201"/>
              <a:ext cx="711200" cy="481013"/>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6" name="AutoShape 34">
              <a:extLst>
                <a:ext uri="{FF2B5EF4-FFF2-40B4-BE49-F238E27FC236}">
                  <a16:creationId xmlns:a16="http://schemas.microsoft.com/office/drawing/2014/main" id="{69F3319F-4B45-424F-9741-ED38EC4B44C3}"/>
                </a:ext>
              </a:extLst>
            </p:cNvPr>
            <p:cNvCxnSpPr>
              <a:cxnSpLocks noChangeShapeType="1"/>
              <a:stCxn id="45" idx="5"/>
              <a:endCxn id="48" idx="0"/>
            </p:cNvCxnSpPr>
            <p:nvPr/>
          </p:nvCxnSpPr>
          <p:spPr bwMode="auto">
            <a:xfrm>
              <a:off x="5888039" y="2870201"/>
              <a:ext cx="784225" cy="479425"/>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 name="AutoShape 35">
              <a:extLst>
                <a:ext uri="{FF2B5EF4-FFF2-40B4-BE49-F238E27FC236}">
                  <a16:creationId xmlns:a16="http://schemas.microsoft.com/office/drawing/2014/main" id="{6B2DD2F9-A8A0-478D-8F37-157E5513473A}"/>
                </a:ext>
              </a:extLst>
            </p:cNvPr>
            <p:cNvCxnSpPr>
              <a:cxnSpLocks noChangeShapeType="1"/>
              <a:stCxn id="51" idx="3"/>
              <a:endCxn id="72" idx="0"/>
            </p:cNvCxnSpPr>
            <p:nvPr/>
          </p:nvCxnSpPr>
          <p:spPr bwMode="auto">
            <a:xfrm flipH="1">
              <a:off x="4222750" y="3735389"/>
              <a:ext cx="496888" cy="623887"/>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 name="AutoShape 36">
              <a:extLst>
                <a:ext uri="{FF2B5EF4-FFF2-40B4-BE49-F238E27FC236}">
                  <a16:creationId xmlns:a16="http://schemas.microsoft.com/office/drawing/2014/main" id="{52EC1D08-1B7E-41EF-9D20-8F36B7350382}"/>
                </a:ext>
              </a:extLst>
            </p:cNvPr>
            <p:cNvCxnSpPr>
              <a:cxnSpLocks noChangeShapeType="1"/>
              <a:stCxn id="51" idx="5"/>
              <a:endCxn id="57" idx="0"/>
            </p:cNvCxnSpPr>
            <p:nvPr/>
          </p:nvCxnSpPr>
          <p:spPr bwMode="auto">
            <a:xfrm>
              <a:off x="5024438" y="3735389"/>
              <a:ext cx="423862" cy="623887"/>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9" name="AutoShape 37">
              <a:extLst>
                <a:ext uri="{FF2B5EF4-FFF2-40B4-BE49-F238E27FC236}">
                  <a16:creationId xmlns:a16="http://schemas.microsoft.com/office/drawing/2014/main" id="{ECECDA36-5F17-4511-9A58-1BDD3151A8BD}"/>
                </a:ext>
              </a:extLst>
            </p:cNvPr>
            <p:cNvCxnSpPr>
              <a:cxnSpLocks noChangeShapeType="1"/>
              <a:stCxn id="48" idx="3"/>
              <a:endCxn id="54" idx="0"/>
            </p:cNvCxnSpPr>
            <p:nvPr/>
          </p:nvCxnSpPr>
          <p:spPr bwMode="auto">
            <a:xfrm flipH="1">
              <a:off x="6311901" y="3733801"/>
              <a:ext cx="207963" cy="625475"/>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 name="AutoShape 38">
              <a:extLst>
                <a:ext uri="{FF2B5EF4-FFF2-40B4-BE49-F238E27FC236}">
                  <a16:creationId xmlns:a16="http://schemas.microsoft.com/office/drawing/2014/main" id="{A1F54D79-35DE-4A0D-8359-25697825793F}"/>
                </a:ext>
              </a:extLst>
            </p:cNvPr>
            <p:cNvCxnSpPr>
              <a:cxnSpLocks noChangeShapeType="1"/>
              <a:stCxn id="48" idx="5"/>
              <a:endCxn id="63" idx="0"/>
            </p:cNvCxnSpPr>
            <p:nvPr/>
          </p:nvCxnSpPr>
          <p:spPr bwMode="auto">
            <a:xfrm>
              <a:off x="6824663" y="3733801"/>
              <a:ext cx="423862" cy="625475"/>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1" name="AutoShape 39">
              <a:extLst>
                <a:ext uri="{FF2B5EF4-FFF2-40B4-BE49-F238E27FC236}">
                  <a16:creationId xmlns:a16="http://schemas.microsoft.com/office/drawing/2014/main" id="{B160FF46-F50F-4599-B6E3-840713D45860}"/>
                </a:ext>
              </a:extLst>
            </p:cNvPr>
            <p:cNvCxnSpPr>
              <a:cxnSpLocks noChangeShapeType="1"/>
              <a:stCxn id="72" idx="3"/>
              <a:endCxn id="69" idx="0"/>
            </p:cNvCxnSpPr>
            <p:nvPr/>
          </p:nvCxnSpPr>
          <p:spPr bwMode="auto">
            <a:xfrm flipH="1">
              <a:off x="3717926" y="4743451"/>
              <a:ext cx="352425" cy="550863"/>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 name="AutoShape 40">
              <a:extLst>
                <a:ext uri="{FF2B5EF4-FFF2-40B4-BE49-F238E27FC236}">
                  <a16:creationId xmlns:a16="http://schemas.microsoft.com/office/drawing/2014/main" id="{CE094125-AFC9-4AA8-A17F-A3DEEB5BB29D}"/>
                </a:ext>
              </a:extLst>
            </p:cNvPr>
            <p:cNvCxnSpPr>
              <a:cxnSpLocks noChangeShapeType="1"/>
              <a:stCxn id="72" idx="5"/>
              <a:endCxn id="60" idx="0"/>
            </p:cNvCxnSpPr>
            <p:nvPr/>
          </p:nvCxnSpPr>
          <p:spPr bwMode="auto">
            <a:xfrm>
              <a:off x="4375150" y="4743451"/>
              <a:ext cx="273050" cy="550863"/>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3" name="AutoShape 41">
              <a:extLst>
                <a:ext uri="{FF2B5EF4-FFF2-40B4-BE49-F238E27FC236}">
                  <a16:creationId xmlns:a16="http://schemas.microsoft.com/office/drawing/2014/main" id="{0B9251C0-FEF3-4842-A1D6-070E9D472D0E}"/>
                </a:ext>
              </a:extLst>
            </p:cNvPr>
            <p:cNvCxnSpPr>
              <a:cxnSpLocks noChangeShapeType="1"/>
              <a:stCxn id="57" idx="4"/>
              <a:endCxn id="66" idx="0"/>
            </p:cNvCxnSpPr>
            <p:nvPr/>
          </p:nvCxnSpPr>
          <p:spPr bwMode="auto">
            <a:xfrm>
              <a:off x="5448301" y="4806951"/>
              <a:ext cx="142875" cy="487363"/>
            </a:xfrm>
            <a:prstGeom prst="straightConnector1">
              <a:avLst/>
            </a:prstGeom>
            <a:noFill/>
            <a:ln w="15875">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4342310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4</a:t>
            </a:fld>
            <a:endParaRPr lang="en-IN" dirty="0"/>
          </a:p>
        </p:txBody>
      </p:sp>
      <p:sp>
        <p:nvSpPr>
          <p:cNvPr id="6" name="Rectangle 5"/>
          <p:cNvSpPr/>
          <p:nvPr/>
        </p:nvSpPr>
        <p:spPr>
          <a:xfrm>
            <a:off x="207034" y="1121184"/>
            <a:ext cx="11383951" cy="3770263"/>
          </a:xfrm>
          <a:prstGeom prst="rect">
            <a:avLst/>
          </a:prstGeom>
        </p:spPr>
        <p:txBody>
          <a:bodyPr wrap="square">
            <a:spAutoFit/>
          </a:bodyPr>
          <a:lstStyle/>
          <a:p>
            <a:pPr marL="360000" lvl="4"/>
            <a:r>
              <a:rPr lang="en-US" sz="2400" b="1" dirty="0" smtClean="0">
                <a:latin typeface="Times New Roman" panose="02020603050405020304" pitchFamily="18" charset="0"/>
                <a:cs typeface="Times New Roman" panose="02020603050405020304" pitchFamily="18" charset="0"/>
              </a:rPr>
              <a:t>Outcome</a:t>
            </a:r>
          </a:p>
          <a:p>
            <a:pPr marL="360000" lvl="4"/>
            <a:endParaRPr lang="en-US" sz="1500" b="1" dirty="0">
              <a:latin typeface="Times New Roman" panose="02020603050405020304" pitchFamily="18" charset="0"/>
              <a:cs typeface="Times New Roman" panose="02020603050405020304" pitchFamily="18" charset="0"/>
            </a:endParaRPr>
          </a:p>
          <a:p>
            <a:pPr marL="360000" lvl="4"/>
            <a:endParaRPr lang="en-IN" sz="800" dirty="0" smtClean="0">
              <a:latin typeface="Times New Roman" panose="02020603050405020304" pitchFamily="18" charset="0"/>
              <a:cs typeface="Times New Roman" panose="02020603050405020304" pitchFamily="18" charset="0"/>
            </a:endParaRPr>
          </a:p>
          <a:p>
            <a:pPr marL="720000" lvl="6">
              <a:lnSpc>
                <a:spcPct val="150000"/>
              </a:lnSpc>
            </a:pPr>
            <a:r>
              <a:rPr lang="en-US" sz="2000" dirty="0">
                <a:latin typeface="Times New Roman" panose="02020603050405020304" pitchFamily="18" charset="0"/>
                <a:cs typeface="Times New Roman" panose="02020603050405020304" pitchFamily="18" charset="0"/>
              </a:rPr>
              <a:t>At the end of this module, you are expected to: </a:t>
            </a:r>
            <a:endParaRPr lang="en-US" sz="2000" dirty="0" smtClean="0">
              <a:latin typeface="Times New Roman" panose="02020603050405020304" pitchFamily="18" charset="0"/>
              <a:cs typeface="Times New Roman" panose="02020603050405020304" pitchFamily="18" charset="0"/>
            </a:endParaRPr>
          </a:p>
          <a:p>
            <a:pPr marL="720000" lvl="6">
              <a:lnSpc>
                <a:spcPct val="150000"/>
              </a:lnSpc>
            </a:pPr>
            <a:endParaRPr lang="en-US" sz="800" dirty="0">
              <a:latin typeface="Times New Roman" panose="02020603050405020304" pitchFamily="18" charset="0"/>
              <a:cs typeface="Times New Roman" panose="02020603050405020304" pitchFamily="18" charset="0"/>
            </a:endParaRPr>
          </a:p>
          <a:p>
            <a:pPr marL="1520100" lvl="7"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Learn various sorting algorithms </a:t>
            </a:r>
          </a:p>
          <a:p>
            <a:pPr marL="1520100" lvl="7"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Implement various sorting algorithms</a:t>
            </a:r>
          </a:p>
          <a:p>
            <a:pPr marL="1520100" lvl="7"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Compare sorting algorithm performance</a:t>
            </a:r>
          </a:p>
          <a:p>
            <a:pPr marL="1520100" lvl="7"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Learn various searching algorithms</a:t>
            </a:r>
          </a:p>
          <a:p>
            <a:pPr marL="1520100" lvl="7"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Become aware of the lower bound on comparison based search algorithm</a:t>
            </a: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22818134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40</a:t>
            </a:fld>
            <a:endParaRPr lang="en-IN" dirty="0"/>
          </a:p>
        </p:txBody>
      </p:sp>
      <p:sp>
        <p:nvSpPr>
          <p:cNvPr id="6" name="Rectangle 5"/>
          <p:cNvSpPr/>
          <p:nvPr/>
        </p:nvSpPr>
        <p:spPr>
          <a:xfrm>
            <a:off x="96673" y="1121184"/>
            <a:ext cx="11816467" cy="5447645"/>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Heap Sort</a:t>
            </a:r>
          </a:p>
          <a:p>
            <a:pPr marL="360000" lvl="4"/>
            <a:endParaRPr lang="en-US" sz="2400" b="1" dirty="0" smtClean="0">
              <a:latin typeface="Times New Roman" panose="02020603050405020304" pitchFamily="18" charset="0"/>
              <a:cs typeface="Times New Roman" panose="02020603050405020304" pitchFamily="18" charset="0"/>
            </a:endParaRPr>
          </a:p>
          <a:p>
            <a:pPr marL="720000" lvl="6"/>
            <a:r>
              <a:rPr lang="en-US" sz="2000" dirty="0">
                <a:latin typeface="Times New Roman" panose="02020603050405020304" pitchFamily="18" charset="0"/>
                <a:cs typeface="Times New Roman" panose="02020603050405020304" pitchFamily="18" charset="0"/>
              </a:rPr>
              <a:t>void adjust(element list[], </a:t>
            </a:r>
            <a:r>
              <a:rPr lang="en-US" sz="2000" dirty="0" err="1">
                <a:latin typeface="Times New Roman" panose="02020603050405020304" pitchFamily="18" charset="0"/>
                <a:cs typeface="Times New Roman" panose="02020603050405020304" pitchFamily="18" charset="0"/>
              </a:rPr>
              <a:t>int</a:t>
            </a:r>
            <a:r>
              <a:rPr lang="en-US" sz="2000" dirty="0">
                <a:latin typeface="Times New Roman" panose="02020603050405020304" pitchFamily="18" charset="0"/>
                <a:cs typeface="Times New Roman" panose="02020603050405020304" pitchFamily="18" charset="0"/>
              </a:rPr>
              <a:t> root, </a:t>
            </a:r>
            <a:r>
              <a:rPr lang="en-US" sz="2000" dirty="0" err="1">
                <a:latin typeface="Times New Roman" panose="02020603050405020304" pitchFamily="18" charset="0"/>
                <a:cs typeface="Times New Roman" panose="02020603050405020304" pitchFamily="18" charset="0"/>
              </a:rPr>
              <a:t>int</a:t>
            </a:r>
            <a:r>
              <a:rPr lang="en-US" sz="2000" dirty="0">
                <a:latin typeface="Times New Roman" panose="02020603050405020304" pitchFamily="18" charset="0"/>
                <a:cs typeface="Times New Roman" panose="02020603050405020304" pitchFamily="18" charset="0"/>
              </a:rPr>
              <a:t> n)</a:t>
            </a:r>
          </a:p>
          <a:p>
            <a:pPr marL="720000" lvl="6"/>
            <a:r>
              <a:rPr lang="en-US" sz="2000" dirty="0">
                <a:latin typeface="Times New Roman" panose="02020603050405020304" pitchFamily="18" charset="0"/>
                <a:cs typeface="Times New Roman" panose="02020603050405020304" pitchFamily="18" charset="0"/>
              </a:rPr>
              <a:t>{</a:t>
            </a:r>
          </a:p>
          <a:p>
            <a:pPr marL="720000" lvl="6"/>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int</a:t>
            </a:r>
            <a:r>
              <a:rPr lang="en-US" sz="2000" dirty="0">
                <a:latin typeface="Times New Roman" panose="02020603050405020304" pitchFamily="18" charset="0"/>
                <a:cs typeface="Times New Roman" panose="02020603050405020304" pitchFamily="18" charset="0"/>
              </a:rPr>
              <a:t> child, </a:t>
            </a:r>
            <a:r>
              <a:rPr lang="en-US" sz="2000" dirty="0" err="1">
                <a:latin typeface="Times New Roman" panose="02020603050405020304" pitchFamily="18" charset="0"/>
                <a:cs typeface="Times New Roman" panose="02020603050405020304" pitchFamily="18" charset="0"/>
              </a:rPr>
              <a:t>rootkey</a:t>
            </a:r>
            <a:r>
              <a:rPr lang="en-US" sz="2000" dirty="0">
                <a:latin typeface="Times New Roman" panose="02020603050405020304" pitchFamily="18" charset="0"/>
                <a:cs typeface="Times New Roman" panose="02020603050405020304" pitchFamily="18" charset="0"/>
              </a:rPr>
              <a:t>;   element temp;</a:t>
            </a:r>
          </a:p>
          <a:p>
            <a:pPr marL="720000" lvl="6"/>
            <a:r>
              <a:rPr lang="en-US" sz="2000" dirty="0">
                <a:latin typeface="Times New Roman" panose="02020603050405020304" pitchFamily="18" charset="0"/>
                <a:cs typeface="Times New Roman" panose="02020603050405020304" pitchFamily="18" charset="0"/>
              </a:rPr>
              <a:t>  temp=list[root];     </a:t>
            </a:r>
            <a:r>
              <a:rPr lang="en-US" sz="2000" dirty="0" err="1">
                <a:latin typeface="Times New Roman" panose="02020603050405020304" pitchFamily="18" charset="0"/>
                <a:cs typeface="Times New Roman" panose="02020603050405020304" pitchFamily="18" charset="0"/>
              </a:rPr>
              <a:t>rootkey</a:t>
            </a:r>
            <a:r>
              <a:rPr lang="en-US" sz="2000" dirty="0">
                <a:latin typeface="Times New Roman" panose="02020603050405020304" pitchFamily="18" charset="0"/>
                <a:cs typeface="Times New Roman" panose="02020603050405020304" pitchFamily="18" charset="0"/>
              </a:rPr>
              <a:t>=list[root].key;</a:t>
            </a:r>
          </a:p>
          <a:p>
            <a:pPr marL="720000" lvl="6"/>
            <a:r>
              <a:rPr lang="en-US" sz="2000" dirty="0">
                <a:latin typeface="Times New Roman" panose="02020603050405020304" pitchFamily="18" charset="0"/>
                <a:cs typeface="Times New Roman" panose="02020603050405020304" pitchFamily="18" charset="0"/>
              </a:rPr>
              <a:t>  child=2*root;</a:t>
            </a:r>
          </a:p>
          <a:p>
            <a:pPr marL="720000" lvl="6"/>
            <a:r>
              <a:rPr lang="en-US" sz="2000" dirty="0">
                <a:latin typeface="Times New Roman" panose="02020603050405020304" pitchFamily="18" charset="0"/>
                <a:cs typeface="Times New Roman" panose="02020603050405020304" pitchFamily="18" charset="0"/>
              </a:rPr>
              <a:t>  while (child &lt;= n) {</a:t>
            </a:r>
          </a:p>
          <a:p>
            <a:pPr marL="720000" lvl="6"/>
            <a:r>
              <a:rPr lang="en-US" sz="2000" dirty="0">
                <a:latin typeface="Times New Roman" panose="02020603050405020304" pitchFamily="18" charset="0"/>
                <a:cs typeface="Times New Roman" panose="02020603050405020304" pitchFamily="18" charset="0"/>
              </a:rPr>
              <a:t>    if ((child &lt; n) &amp;&amp; (list[child].key &lt; list[child+1].key)) child++;</a:t>
            </a:r>
          </a:p>
          <a:p>
            <a:pPr marL="720000" lvl="6"/>
            <a:r>
              <a:rPr lang="en-US" sz="2000" dirty="0">
                <a:latin typeface="Times New Roman" panose="02020603050405020304" pitchFamily="18" charset="0"/>
                <a:cs typeface="Times New Roman" panose="02020603050405020304" pitchFamily="18" charset="0"/>
              </a:rPr>
              <a:t>    if (</a:t>
            </a:r>
            <a:r>
              <a:rPr lang="en-US" sz="2000" dirty="0" err="1">
                <a:latin typeface="Times New Roman" panose="02020603050405020304" pitchFamily="18" charset="0"/>
                <a:cs typeface="Times New Roman" panose="02020603050405020304" pitchFamily="18" charset="0"/>
              </a:rPr>
              <a:t>rootkey</a:t>
            </a:r>
            <a:r>
              <a:rPr lang="en-US" sz="2000" dirty="0">
                <a:latin typeface="Times New Roman" panose="02020603050405020304" pitchFamily="18" charset="0"/>
                <a:cs typeface="Times New Roman" panose="02020603050405020304" pitchFamily="18" charset="0"/>
              </a:rPr>
              <a:t> &gt; list[child].key) break;</a:t>
            </a:r>
          </a:p>
          <a:p>
            <a:pPr marL="720000" lvl="6"/>
            <a:r>
              <a:rPr lang="en-US" sz="2000" dirty="0">
                <a:latin typeface="Times New Roman" panose="02020603050405020304" pitchFamily="18" charset="0"/>
                <a:cs typeface="Times New Roman" panose="02020603050405020304" pitchFamily="18" charset="0"/>
              </a:rPr>
              <a:t>    else {</a:t>
            </a:r>
          </a:p>
          <a:p>
            <a:pPr marL="720000" lvl="6"/>
            <a:r>
              <a:rPr lang="en-US" sz="2000" dirty="0">
                <a:latin typeface="Times New Roman" panose="02020603050405020304" pitchFamily="18" charset="0"/>
                <a:cs typeface="Times New Roman" panose="02020603050405020304" pitchFamily="18" charset="0"/>
              </a:rPr>
              <a:t>      list[child/2] = list[child];</a:t>
            </a:r>
          </a:p>
          <a:p>
            <a:pPr marL="720000" lvl="6"/>
            <a:r>
              <a:rPr lang="en-US" sz="2000" dirty="0">
                <a:latin typeface="Times New Roman" panose="02020603050405020304" pitchFamily="18" charset="0"/>
                <a:cs typeface="Times New Roman" panose="02020603050405020304" pitchFamily="18" charset="0"/>
              </a:rPr>
              <a:t>      child *= 2;</a:t>
            </a:r>
          </a:p>
          <a:p>
            <a:pPr marL="720000" lvl="6"/>
            <a:r>
              <a:rPr lang="en-US" sz="2000" dirty="0">
                <a:latin typeface="Times New Roman" panose="02020603050405020304" pitchFamily="18" charset="0"/>
                <a:cs typeface="Times New Roman" panose="02020603050405020304" pitchFamily="18" charset="0"/>
              </a:rPr>
              <a:t>    }</a:t>
            </a:r>
          </a:p>
          <a:p>
            <a:pPr marL="720000" lvl="6"/>
            <a:r>
              <a:rPr lang="en-US" sz="2000" dirty="0">
                <a:latin typeface="Times New Roman" panose="02020603050405020304" pitchFamily="18" charset="0"/>
                <a:cs typeface="Times New Roman" panose="02020603050405020304" pitchFamily="18" charset="0"/>
              </a:rPr>
              <a:t>  }</a:t>
            </a:r>
          </a:p>
          <a:p>
            <a:pPr marL="720000" lvl="6"/>
            <a:r>
              <a:rPr lang="en-US" sz="2000" dirty="0">
                <a:latin typeface="Times New Roman" panose="02020603050405020304" pitchFamily="18" charset="0"/>
                <a:cs typeface="Times New Roman" panose="02020603050405020304" pitchFamily="18" charset="0"/>
              </a:rPr>
              <a:t>  list[child/2] = temp;</a:t>
            </a:r>
          </a:p>
          <a:p>
            <a:pPr marL="720000" lvl="6"/>
            <a:r>
              <a:rPr lang="en-US" sz="2000" dirty="0">
                <a:latin typeface="Times New Roman" panose="02020603050405020304" pitchFamily="18" charset="0"/>
                <a:cs typeface="Times New Roman" panose="02020603050405020304" pitchFamily="18" charset="0"/>
              </a:rPr>
              <a:t>} </a:t>
            </a: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grpSp>
        <p:nvGrpSpPr>
          <p:cNvPr id="7" name="Group 6">
            <a:extLst>
              <a:ext uri="{FF2B5EF4-FFF2-40B4-BE49-F238E27FC236}">
                <a16:creationId xmlns:a16="http://schemas.microsoft.com/office/drawing/2014/main" id="{7595E0A4-C331-4B16-B694-1B039CA6D0EE}"/>
              </a:ext>
            </a:extLst>
          </p:cNvPr>
          <p:cNvGrpSpPr/>
          <p:nvPr/>
        </p:nvGrpSpPr>
        <p:grpSpPr>
          <a:xfrm>
            <a:off x="7491414" y="1695450"/>
            <a:ext cx="2590800" cy="1371600"/>
            <a:chOff x="7034213" y="4937125"/>
            <a:chExt cx="2590800" cy="1371600"/>
          </a:xfrm>
        </p:grpSpPr>
        <p:sp>
          <p:nvSpPr>
            <p:cNvPr id="8" name="Oval 43">
              <a:extLst>
                <a:ext uri="{FF2B5EF4-FFF2-40B4-BE49-F238E27FC236}">
                  <a16:creationId xmlns:a16="http://schemas.microsoft.com/office/drawing/2014/main" id="{AA8C9F17-81BE-4330-8D06-B80779092573}"/>
                </a:ext>
              </a:extLst>
            </p:cNvPr>
            <p:cNvSpPr>
              <a:spLocks noChangeArrowheads="1"/>
            </p:cNvSpPr>
            <p:nvPr/>
          </p:nvSpPr>
          <p:spPr bwMode="auto">
            <a:xfrm>
              <a:off x="8177213" y="5013325"/>
              <a:ext cx="152400" cy="152400"/>
            </a:xfrm>
            <a:prstGeom prst="ellipse">
              <a:avLst/>
            </a:prstGeom>
            <a:solidFill>
              <a:schemeClr val="accent1"/>
            </a:solidFill>
            <a:ln w="9525">
              <a:solidFill>
                <a:schemeClr val="accent1"/>
              </a:solidFill>
              <a:round/>
              <a:headEnd/>
              <a:tailEnd/>
            </a:ln>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9" name="Oval 44">
              <a:extLst>
                <a:ext uri="{FF2B5EF4-FFF2-40B4-BE49-F238E27FC236}">
                  <a16:creationId xmlns:a16="http://schemas.microsoft.com/office/drawing/2014/main" id="{136CED1F-FDBA-48B1-8B9A-D7A05C354AA7}"/>
                </a:ext>
              </a:extLst>
            </p:cNvPr>
            <p:cNvSpPr>
              <a:spLocks noChangeArrowheads="1"/>
            </p:cNvSpPr>
            <p:nvPr/>
          </p:nvSpPr>
          <p:spPr bwMode="auto">
            <a:xfrm>
              <a:off x="7415213" y="5318125"/>
              <a:ext cx="152400" cy="152400"/>
            </a:xfrm>
            <a:prstGeom prst="ellipse">
              <a:avLst/>
            </a:prstGeom>
            <a:solidFill>
              <a:schemeClr val="accent1"/>
            </a:solidFill>
            <a:ln w="9525">
              <a:solidFill>
                <a:schemeClr val="accent1"/>
              </a:solidFill>
              <a:round/>
              <a:headEnd/>
              <a:tailEnd/>
            </a:ln>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10" name="Oval 45">
              <a:extLst>
                <a:ext uri="{FF2B5EF4-FFF2-40B4-BE49-F238E27FC236}">
                  <a16:creationId xmlns:a16="http://schemas.microsoft.com/office/drawing/2014/main" id="{8B10FDF8-7C8F-40C8-90B6-6B2F7FB174A0}"/>
                </a:ext>
              </a:extLst>
            </p:cNvPr>
            <p:cNvSpPr>
              <a:spLocks noChangeArrowheads="1"/>
            </p:cNvSpPr>
            <p:nvPr/>
          </p:nvSpPr>
          <p:spPr bwMode="auto">
            <a:xfrm>
              <a:off x="9015413" y="5241925"/>
              <a:ext cx="152400" cy="152400"/>
            </a:xfrm>
            <a:prstGeom prst="ellipse">
              <a:avLst/>
            </a:prstGeom>
            <a:solidFill>
              <a:schemeClr val="accent1"/>
            </a:solidFill>
            <a:ln w="9525">
              <a:solidFill>
                <a:schemeClr val="accent1"/>
              </a:solidFill>
              <a:round/>
              <a:headEnd/>
              <a:tailEnd/>
            </a:ln>
          </p:spPr>
          <p:txBody>
            <a:bodyPr wrap="none" anchor="ct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endParaRPr lang="en-US" altLang="en-US"/>
            </a:p>
          </p:txBody>
        </p:sp>
        <p:sp>
          <p:nvSpPr>
            <p:cNvPr id="11" name="Line 46">
              <a:extLst>
                <a:ext uri="{FF2B5EF4-FFF2-40B4-BE49-F238E27FC236}">
                  <a16:creationId xmlns:a16="http://schemas.microsoft.com/office/drawing/2014/main" id="{42E24CE9-5252-4123-A7E8-3D93348A139B}"/>
                </a:ext>
              </a:extLst>
            </p:cNvPr>
            <p:cNvSpPr>
              <a:spLocks noChangeShapeType="1"/>
            </p:cNvSpPr>
            <p:nvPr/>
          </p:nvSpPr>
          <p:spPr bwMode="auto">
            <a:xfrm flipH="1">
              <a:off x="7034213" y="5470525"/>
              <a:ext cx="4572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2" name="Line 47">
              <a:extLst>
                <a:ext uri="{FF2B5EF4-FFF2-40B4-BE49-F238E27FC236}">
                  <a16:creationId xmlns:a16="http://schemas.microsoft.com/office/drawing/2014/main" id="{73860A79-E6F5-4E39-BB97-6C3C4FA85955}"/>
                </a:ext>
              </a:extLst>
            </p:cNvPr>
            <p:cNvSpPr>
              <a:spLocks noChangeShapeType="1"/>
            </p:cNvSpPr>
            <p:nvPr/>
          </p:nvSpPr>
          <p:spPr bwMode="auto">
            <a:xfrm>
              <a:off x="7034213" y="6308725"/>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 name="Line 48">
              <a:extLst>
                <a:ext uri="{FF2B5EF4-FFF2-40B4-BE49-F238E27FC236}">
                  <a16:creationId xmlns:a16="http://schemas.microsoft.com/office/drawing/2014/main" id="{9ABA6C2E-C80B-4372-8037-BAC492CDA3B2}"/>
                </a:ext>
              </a:extLst>
            </p:cNvPr>
            <p:cNvSpPr>
              <a:spLocks noChangeShapeType="1"/>
            </p:cNvSpPr>
            <p:nvPr/>
          </p:nvSpPr>
          <p:spPr bwMode="auto">
            <a:xfrm>
              <a:off x="7491413" y="5470525"/>
              <a:ext cx="5334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 name="Line 49">
              <a:extLst>
                <a:ext uri="{FF2B5EF4-FFF2-40B4-BE49-F238E27FC236}">
                  <a16:creationId xmlns:a16="http://schemas.microsoft.com/office/drawing/2014/main" id="{FDDD75BC-3271-435C-B8F6-4A13B646709B}"/>
                </a:ext>
              </a:extLst>
            </p:cNvPr>
            <p:cNvSpPr>
              <a:spLocks noChangeShapeType="1"/>
            </p:cNvSpPr>
            <p:nvPr/>
          </p:nvSpPr>
          <p:spPr bwMode="auto">
            <a:xfrm flipH="1">
              <a:off x="8634413" y="5394325"/>
              <a:ext cx="4572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5" name="Line 50">
              <a:extLst>
                <a:ext uri="{FF2B5EF4-FFF2-40B4-BE49-F238E27FC236}">
                  <a16:creationId xmlns:a16="http://schemas.microsoft.com/office/drawing/2014/main" id="{D607AE46-17D1-49D8-BBE5-65BB7031AC79}"/>
                </a:ext>
              </a:extLst>
            </p:cNvPr>
            <p:cNvSpPr>
              <a:spLocks noChangeShapeType="1"/>
            </p:cNvSpPr>
            <p:nvPr/>
          </p:nvSpPr>
          <p:spPr bwMode="auto">
            <a:xfrm>
              <a:off x="8634413" y="6232525"/>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 name="Line 51">
              <a:extLst>
                <a:ext uri="{FF2B5EF4-FFF2-40B4-BE49-F238E27FC236}">
                  <a16:creationId xmlns:a16="http://schemas.microsoft.com/office/drawing/2014/main" id="{6834560D-BD6E-41D5-82AA-54C2AC264BCF}"/>
                </a:ext>
              </a:extLst>
            </p:cNvPr>
            <p:cNvSpPr>
              <a:spLocks noChangeShapeType="1"/>
            </p:cNvSpPr>
            <p:nvPr/>
          </p:nvSpPr>
          <p:spPr bwMode="auto">
            <a:xfrm>
              <a:off x="9091613" y="5394325"/>
              <a:ext cx="5334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 name="Line 52">
              <a:extLst>
                <a:ext uri="{FF2B5EF4-FFF2-40B4-BE49-F238E27FC236}">
                  <a16:creationId xmlns:a16="http://schemas.microsoft.com/office/drawing/2014/main" id="{0D52D29F-AA4A-46C3-85E9-C65174F21278}"/>
                </a:ext>
              </a:extLst>
            </p:cNvPr>
            <p:cNvSpPr>
              <a:spLocks noChangeShapeType="1"/>
            </p:cNvSpPr>
            <p:nvPr/>
          </p:nvSpPr>
          <p:spPr bwMode="auto">
            <a:xfrm flipH="1">
              <a:off x="7453313" y="5086350"/>
              <a:ext cx="762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8" name="Line 53">
              <a:extLst>
                <a:ext uri="{FF2B5EF4-FFF2-40B4-BE49-F238E27FC236}">
                  <a16:creationId xmlns:a16="http://schemas.microsoft.com/office/drawing/2014/main" id="{22EF6982-F403-4E52-A67B-A131997BA7D2}"/>
                </a:ext>
              </a:extLst>
            </p:cNvPr>
            <p:cNvSpPr>
              <a:spLocks noChangeShapeType="1"/>
            </p:cNvSpPr>
            <p:nvPr/>
          </p:nvSpPr>
          <p:spPr bwMode="auto">
            <a:xfrm>
              <a:off x="8177213" y="5089525"/>
              <a:ext cx="9144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 name="Text Box 54">
              <a:extLst>
                <a:ext uri="{FF2B5EF4-FFF2-40B4-BE49-F238E27FC236}">
                  <a16:creationId xmlns:a16="http://schemas.microsoft.com/office/drawing/2014/main" id="{265E4F1C-9942-48A1-90F5-C11BF938C61F}"/>
                </a:ext>
              </a:extLst>
            </p:cNvPr>
            <p:cNvSpPr txBox="1">
              <a:spLocks noChangeArrowheads="1"/>
            </p:cNvSpPr>
            <p:nvPr/>
          </p:nvSpPr>
          <p:spPr bwMode="auto">
            <a:xfrm>
              <a:off x="7262814" y="4937125"/>
              <a:ext cx="420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a:solidFill>
                    <a:srgbClr val="CC3300"/>
                  </a:solidFill>
                  <a:latin typeface="Times New Roman" panose="02020603050405020304" pitchFamily="18" charset="0"/>
                </a:rPr>
                <a:t>2i</a:t>
              </a:r>
            </a:p>
          </p:txBody>
        </p:sp>
      </p:grpSp>
    </p:spTree>
    <p:extLst>
      <p:ext uri="{BB962C8B-B14F-4D97-AF65-F5344CB8AC3E}">
        <p14:creationId xmlns:p14="http://schemas.microsoft.com/office/powerpoint/2010/main" val="32866755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41</a:t>
            </a:fld>
            <a:endParaRPr lang="en-IN" dirty="0"/>
          </a:p>
        </p:txBody>
      </p:sp>
      <p:sp>
        <p:nvSpPr>
          <p:cNvPr id="6" name="Rectangle 5"/>
          <p:cNvSpPr/>
          <p:nvPr/>
        </p:nvSpPr>
        <p:spPr>
          <a:xfrm>
            <a:off x="96673" y="1121184"/>
            <a:ext cx="11816467" cy="3908762"/>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Heap Sort Example</a:t>
            </a:r>
          </a:p>
          <a:p>
            <a:pPr marL="360000" lvl="4"/>
            <a:endParaRPr lang="en-US" sz="2400" b="1" dirty="0" smtClean="0">
              <a:latin typeface="Times New Roman" panose="02020603050405020304" pitchFamily="18" charset="0"/>
              <a:cs typeface="Times New Roman" panose="02020603050405020304" pitchFamily="18" charset="0"/>
            </a:endParaRPr>
          </a:p>
          <a:p>
            <a:pPr marL="720000" lvl="6"/>
            <a:r>
              <a:rPr lang="en-US" sz="2000" dirty="0">
                <a:latin typeface="Times New Roman" panose="02020603050405020304" pitchFamily="18" charset="0"/>
                <a:cs typeface="Times New Roman" panose="02020603050405020304" pitchFamily="18" charset="0"/>
              </a:rPr>
              <a:t>void heapsort(element list[], </a:t>
            </a:r>
            <a:r>
              <a:rPr lang="en-US" sz="2000" dirty="0" err="1">
                <a:latin typeface="Times New Roman" panose="02020603050405020304" pitchFamily="18" charset="0"/>
                <a:cs typeface="Times New Roman" panose="02020603050405020304" pitchFamily="18" charset="0"/>
              </a:rPr>
              <a:t>int</a:t>
            </a:r>
            <a:r>
              <a:rPr lang="en-US" sz="2000" dirty="0">
                <a:latin typeface="Times New Roman" panose="02020603050405020304" pitchFamily="18" charset="0"/>
                <a:cs typeface="Times New Roman" panose="02020603050405020304" pitchFamily="18" charset="0"/>
              </a:rPr>
              <a:t> n)</a:t>
            </a:r>
          </a:p>
          <a:p>
            <a:pPr marL="720000" lvl="6"/>
            <a:r>
              <a:rPr lang="en-US" sz="2000" dirty="0">
                <a:latin typeface="Times New Roman" panose="02020603050405020304" pitchFamily="18" charset="0"/>
                <a:cs typeface="Times New Roman" panose="02020603050405020304" pitchFamily="18" charset="0"/>
              </a:rPr>
              <a:t>{</a:t>
            </a:r>
          </a:p>
          <a:p>
            <a:pPr marL="720000" lvl="6"/>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int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j;</a:t>
            </a:r>
          </a:p>
          <a:p>
            <a:pPr marL="720000" lvl="6"/>
            <a:r>
              <a:rPr lang="en-US" sz="2000" dirty="0">
                <a:latin typeface="Times New Roman" panose="02020603050405020304" pitchFamily="18" charset="0"/>
                <a:cs typeface="Times New Roman" panose="02020603050405020304" pitchFamily="18" charset="0"/>
              </a:rPr>
              <a:t>    element temp;</a:t>
            </a:r>
          </a:p>
          <a:p>
            <a:pPr marL="720000" lvl="6"/>
            <a:r>
              <a:rPr lang="en-US" sz="2000" dirty="0">
                <a:latin typeface="Times New Roman" panose="02020603050405020304" pitchFamily="18" charset="0"/>
                <a:cs typeface="Times New Roman" panose="02020603050405020304" pitchFamily="18" charset="0"/>
              </a:rPr>
              <a:t>    for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=n/2;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&gt;0;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adjust(list,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n);</a:t>
            </a:r>
          </a:p>
          <a:p>
            <a:pPr marL="720000" lvl="6"/>
            <a:r>
              <a:rPr lang="en-US" sz="2000" dirty="0">
                <a:latin typeface="Times New Roman" panose="02020603050405020304" pitchFamily="18" charset="0"/>
                <a:cs typeface="Times New Roman" panose="02020603050405020304" pitchFamily="18" charset="0"/>
              </a:rPr>
              <a:t>    for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=n-1;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&gt;0;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a:t>
            </a:r>
          </a:p>
          <a:p>
            <a:pPr marL="720000" lvl="6"/>
            <a:r>
              <a:rPr lang="en-US" sz="2000" dirty="0">
                <a:latin typeface="Times New Roman" panose="02020603050405020304" pitchFamily="18" charset="0"/>
                <a:cs typeface="Times New Roman" panose="02020603050405020304" pitchFamily="18" charset="0"/>
              </a:rPr>
              <a:t>        SWAP(list[1], list[i+1], temp);</a:t>
            </a:r>
          </a:p>
          <a:p>
            <a:pPr marL="720000" lvl="6"/>
            <a:r>
              <a:rPr lang="en-US" sz="2000" dirty="0">
                <a:latin typeface="Times New Roman" panose="02020603050405020304" pitchFamily="18" charset="0"/>
                <a:cs typeface="Times New Roman" panose="02020603050405020304" pitchFamily="18" charset="0"/>
              </a:rPr>
              <a:t>        adjust(list, 1,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a:t>
            </a:r>
          </a:p>
          <a:p>
            <a:pPr marL="720000" lvl="6"/>
            <a:r>
              <a:rPr lang="en-US" sz="2000" dirty="0">
                <a:latin typeface="Times New Roman" panose="02020603050405020304" pitchFamily="18" charset="0"/>
                <a:cs typeface="Times New Roman" panose="02020603050405020304" pitchFamily="18" charset="0"/>
              </a:rPr>
              <a:t>    }</a:t>
            </a:r>
          </a:p>
          <a:p>
            <a:pPr marL="720000" lvl="6"/>
            <a:r>
              <a:rPr lang="en-US" sz="2000" dirty="0">
                <a:latin typeface="Times New Roman" panose="02020603050405020304" pitchFamily="18" charset="0"/>
                <a:cs typeface="Times New Roman" panose="02020603050405020304" pitchFamily="18" charset="0"/>
              </a:rPr>
              <a:t>}</a:t>
            </a: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
        <p:nvSpPr>
          <p:cNvPr id="20" name="Text Box 17">
            <a:extLst>
              <a:ext uri="{FF2B5EF4-FFF2-40B4-BE49-F238E27FC236}">
                <a16:creationId xmlns:a16="http://schemas.microsoft.com/office/drawing/2014/main" id="{825D076D-0B51-4AE6-AF30-C72BECA4579E}"/>
              </a:ext>
            </a:extLst>
          </p:cNvPr>
          <p:cNvSpPr txBox="1">
            <a:spLocks noChangeArrowheads="1"/>
          </p:cNvSpPr>
          <p:nvPr/>
        </p:nvSpPr>
        <p:spPr bwMode="auto">
          <a:xfrm>
            <a:off x="1075071" y="2164350"/>
            <a:ext cx="30364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2000" dirty="0">
                <a:solidFill>
                  <a:srgbClr val="CC3300"/>
                </a:solidFill>
                <a:latin typeface="Times New Roman" panose="02020603050405020304" pitchFamily="18" charset="0"/>
              </a:rPr>
              <a:t>ascending order </a:t>
            </a:r>
            <a:r>
              <a:rPr lang="en-US" altLang="zh-TW" sz="2000" dirty="0">
                <a:solidFill>
                  <a:srgbClr val="006600"/>
                </a:solidFill>
                <a:latin typeface="Times New Roman" panose="02020603050405020304" pitchFamily="18" charset="0"/>
              </a:rPr>
              <a:t>(max heap)</a:t>
            </a:r>
            <a:endParaRPr lang="en-US" altLang="zh-TW" sz="2000" dirty="0">
              <a:solidFill>
                <a:srgbClr val="CC3300"/>
              </a:solidFill>
              <a:latin typeface="Times New Roman" panose="02020603050405020304" pitchFamily="18" charset="0"/>
            </a:endParaRPr>
          </a:p>
        </p:txBody>
      </p:sp>
      <p:sp>
        <p:nvSpPr>
          <p:cNvPr id="21" name="Text Box 18">
            <a:extLst>
              <a:ext uri="{FF2B5EF4-FFF2-40B4-BE49-F238E27FC236}">
                <a16:creationId xmlns:a16="http://schemas.microsoft.com/office/drawing/2014/main" id="{E633852A-1075-4689-9627-6F99F1DBBFD7}"/>
              </a:ext>
            </a:extLst>
          </p:cNvPr>
          <p:cNvSpPr txBox="1">
            <a:spLocks noChangeArrowheads="1"/>
          </p:cNvSpPr>
          <p:nvPr/>
        </p:nvSpPr>
        <p:spPr bwMode="auto">
          <a:xfrm>
            <a:off x="3657127" y="2724767"/>
            <a:ext cx="12506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2000" dirty="0">
                <a:solidFill>
                  <a:srgbClr val="006600"/>
                </a:solidFill>
                <a:latin typeface="Times New Roman" panose="02020603050405020304" pitchFamily="18" charset="0"/>
              </a:rPr>
              <a:t>bottom-up</a:t>
            </a:r>
          </a:p>
        </p:txBody>
      </p:sp>
      <p:sp>
        <p:nvSpPr>
          <p:cNvPr id="22" name="Text Box 19">
            <a:extLst>
              <a:ext uri="{FF2B5EF4-FFF2-40B4-BE49-F238E27FC236}">
                <a16:creationId xmlns:a16="http://schemas.microsoft.com/office/drawing/2014/main" id="{15C1512C-75E3-4DCC-B2C8-BFBC51538D78}"/>
              </a:ext>
            </a:extLst>
          </p:cNvPr>
          <p:cNvSpPr txBox="1">
            <a:spLocks noChangeArrowheads="1"/>
          </p:cNvSpPr>
          <p:nvPr/>
        </p:nvSpPr>
        <p:spPr bwMode="auto">
          <a:xfrm>
            <a:off x="3667546" y="3389037"/>
            <a:ext cx="12298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2000" dirty="0">
                <a:solidFill>
                  <a:srgbClr val="CC3300"/>
                </a:solidFill>
                <a:latin typeface="Times New Roman" panose="02020603050405020304" pitchFamily="18" charset="0"/>
              </a:rPr>
              <a:t>n-1 </a:t>
            </a:r>
            <a:r>
              <a:rPr lang="en-US" altLang="zh-TW" sz="2000" dirty="0" err="1">
                <a:solidFill>
                  <a:srgbClr val="CC3300"/>
                </a:solidFill>
                <a:latin typeface="Times New Roman" panose="02020603050405020304" pitchFamily="18" charset="0"/>
              </a:rPr>
              <a:t>cylces</a:t>
            </a:r>
            <a:endParaRPr lang="en-US" altLang="zh-TW" sz="2000" dirty="0">
              <a:solidFill>
                <a:srgbClr val="CC3300"/>
              </a:solidFill>
              <a:latin typeface="Times New Roman" panose="02020603050405020304" pitchFamily="18" charset="0"/>
            </a:endParaRPr>
          </a:p>
        </p:txBody>
      </p:sp>
      <p:sp>
        <p:nvSpPr>
          <p:cNvPr id="23" name="Text Box 20">
            <a:extLst>
              <a:ext uri="{FF2B5EF4-FFF2-40B4-BE49-F238E27FC236}">
                <a16:creationId xmlns:a16="http://schemas.microsoft.com/office/drawing/2014/main" id="{7ECF679F-A8ED-4944-A854-637E5F45C99D}"/>
              </a:ext>
            </a:extLst>
          </p:cNvPr>
          <p:cNvSpPr txBox="1">
            <a:spLocks noChangeArrowheads="1"/>
          </p:cNvSpPr>
          <p:nvPr/>
        </p:nvSpPr>
        <p:spPr bwMode="auto">
          <a:xfrm>
            <a:off x="3667546" y="3981507"/>
            <a:ext cx="11673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2000" dirty="0">
                <a:solidFill>
                  <a:srgbClr val="006600"/>
                </a:solidFill>
                <a:latin typeface="Times New Roman" panose="02020603050405020304" pitchFamily="18" charset="0"/>
              </a:rPr>
              <a:t>top-down</a:t>
            </a:r>
          </a:p>
        </p:txBody>
      </p:sp>
    </p:spTree>
    <p:extLst>
      <p:ext uri="{BB962C8B-B14F-4D97-AF65-F5344CB8AC3E}">
        <p14:creationId xmlns:p14="http://schemas.microsoft.com/office/powerpoint/2010/main" val="15496615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42</a:t>
            </a:fld>
            <a:endParaRPr lang="en-IN" dirty="0"/>
          </a:p>
        </p:txBody>
      </p:sp>
      <p:sp>
        <p:nvSpPr>
          <p:cNvPr id="6" name="Rectangle 5"/>
          <p:cNvSpPr/>
          <p:nvPr/>
        </p:nvSpPr>
        <p:spPr>
          <a:xfrm>
            <a:off x="96673" y="1121184"/>
            <a:ext cx="11816467" cy="3600986"/>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Radix Sort</a:t>
            </a:r>
          </a:p>
          <a:p>
            <a:pPr marL="360000" lvl="4"/>
            <a:endParaRPr lang="en-US" sz="2400" b="1" dirty="0" smtClean="0">
              <a:latin typeface="Times New Roman" panose="02020603050405020304" pitchFamily="18" charset="0"/>
              <a:cs typeface="Times New Roman" panose="02020603050405020304" pitchFamily="18" charset="0"/>
            </a:endParaRPr>
          </a:p>
          <a:p>
            <a:pPr marL="1062900" lvl="6"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now examine the problem of sorting records that have several keys.</a:t>
            </a:r>
          </a:p>
          <a:p>
            <a:pPr marL="1062900" lvl="6"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1062900" lvl="6"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These keys are labeled K0,K1, ... ,Kr-1, with K0 be the most significant key and Kr-1 the least.</a:t>
            </a:r>
          </a:p>
          <a:p>
            <a:pPr marL="1062900" lvl="6"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1062900" lvl="6"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R0, ... ,Rn-1, is lexically sorted with respect to the keys K0,K1, ... ,Kr-1 </a:t>
            </a:r>
            <a:r>
              <a:rPr lang="en-US" sz="2000" dirty="0" err="1">
                <a:latin typeface="Times New Roman" panose="02020603050405020304" pitchFamily="18" charset="0"/>
                <a:cs typeface="Times New Roman" panose="02020603050405020304" pitchFamily="18" charset="0"/>
              </a:rPr>
              <a:t>iff</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marL="1062900" lvl="6"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720000" lvl="6"/>
            <a:endParaRPr lang="en-US" sz="2000" dirty="0" smtClean="0">
              <a:latin typeface="Times New Roman" panose="02020603050405020304" pitchFamily="18" charset="0"/>
              <a:cs typeface="Times New Roman" panose="02020603050405020304" pitchFamily="18" charset="0"/>
            </a:endParaRPr>
          </a:p>
          <a:p>
            <a:pPr marL="720000" lvl="6"/>
            <a:r>
              <a:rPr lang="en-US"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720000" lvl="6"/>
            <a:r>
              <a:rPr lang="en-US" sz="2000" dirty="0">
                <a:latin typeface="Times New Roman" panose="02020603050405020304" pitchFamily="18" charset="0"/>
                <a:cs typeface="Times New Roman" panose="02020603050405020304" pitchFamily="18" charset="0"/>
              </a:rPr>
              <a:t>						      , 0≦i&lt;n-1</a:t>
            </a: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graphicFrame>
        <p:nvGraphicFramePr>
          <p:cNvPr id="20" name="Object 43">
            <a:extLst>
              <a:ext uri="{FF2B5EF4-FFF2-40B4-BE49-F238E27FC236}">
                <a16:creationId xmlns:a16="http://schemas.microsoft.com/office/drawing/2014/main" id="{955D77C4-CD0E-4267-9C8D-23048B5D2BCD}"/>
              </a:ext>
            </a:extLst>
          </p:cNvPr>
          <p:cNvGraphicFramePr>
            <a:graphicFrameLocks noChangeAspect="1"/>
          </p:cNvGraphicFramePr>
          <p:nvPr>
            <p:extLst>
              <p:ext uri="{D42A27DB-BD31-4B8C-83A1-F6EECF244321}">
                <p14:modId xmlns:p14="http://schemas.microsoft.com/office/powerpoint/2010/main" val="2548392206"/>
              </p:ext>
            </p:extLst>
          </p:nvPr>
        </p:nvGraphicFramePr>
        <p:xfrm>
          <a:off x="1910081" y="3734485"/>
          <a:ext cx="4365624" cy="377825"/>
        </p:xfrm>
        <a:graphic>
          <a:graphicData uri="http://schemas.openxmlformats.org/presentationml/2006/ole">
            <mc:AlternateContent xmlns:mc="http://schemas.openxmlformats.org/markup-compatibility/2006">
              <mc:Choice xmlns:v="urn:schemas-microsoft-com:vml" Requires="v">
                <p:oleObj spid="_x0000_s5126" name="方程式" r:id="rId3" imgW="5562360" imgH="495000" progId="Equation.3">
                  <p:embed/>
                </p:oleObj>
              </mc:Choice>
              <mc:Fallback>
                <p:oleObj name="方程式" r:id="rId3" imgW="5562360" imgH="495000" progId="Equation.3">
                  <p:embed/>
                  <p:pic>
                    <p:nvPicPr>
                      <p:cNvPr id="2050" name="Object 43">
                        <a:extLst>
                          <a:ext uri="{FF2B5EF4-FFF2-40B4-BE49-F238E27FC236}">
                            <a16:creationId xmlns:a16="http://schemas.microsoft.com/office/drawing/2014/main" id="{955D77C4-CD0E-4267-9C8D-23048B5D2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0081" y="3734485"/>
                        <a:ext cx="4365624" cy="37782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127355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43</a:t>
            </a:fld>
            <a:endParaRPr lang="en-IN" dirty="0"/>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
        <p:nvSpPr>
          <p:cNvPr id="7" name="Rectangle 3">
            <a:extLst>
              <a:ext uri="{FF2B5EF4-FFF2-40B4-BE49-F238E27FC236}">
                <a16:creationId xmlns:a16="http://schemas.microsoft.com/office/drawing/2014/main" id="{D6E3E436-186E-47CF-91D3-0853B17E0AA1}"/>
              </a:ext>
            </a:extLst>
          </p:cNvPr>
          <p:cNvSpPr txBox="1">
            <a:spLocks noChangeArrowheads="1"/>
          </p:cNvSpPr>
          <p:nvPr/>
        </p:nvSpPr>
        <p:spPr>
          <a:xfrm>
            <a:off x="889151" y="1782278"/>
            <a:ext cx="7632700" cy="4114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zh-TW" sz="2000" smtClean="0">
                <a:latin typeface="Times New Roman" panose="02020603050405020304" pitchFamily="18" charset="0"/>
                <a:cs typeface="Times New Roman" panose="02020603050405020304" pitchFamily="18" charset="0"/>
              </a:rPr>
              <a:t>We now examine the problem of sorting records that have several keys.</a:t>
            </a:r>
          </a:p>
          <a:p>
            <a:pPr>
              <a:lnSpc>
                <a:spcPct val="80000"/>
              </a:lnSpc>
            </a:pPr>
            <a:r>
              <a:rPr lang="en-US" altLang="zh-TW" sz="2000" smtClean="0">
                <a:latin typeface="Times New Roman" panose="02020603050405020304" pitchFamily="18" charset="0"/>
                <a:cs typeface="Times New Roman" panose="02020603050405020304" pitchFamily="18" charset="0"/>
              </a:rPr>
              <a:t>These keys are labeled K</a:t>
            </a:r>
            <a:r>
              <a:rPr lang="en-US" altLang="zh-TW" sz="2000" baseline="30000" smtClean="0">
                <a:latin typeface="Times New Roman" panose="02020603050405020304" pitchFamily="18" charset="0"/>
                <a:cs typeface="Times New Roman" panose="02020603050405020304" pitchFamily="18" charset="0"/>
              </a:rPr>
              <a:t>0</a:t>
            </a:r>
            <a:r>
              <a:rPr lang="en-US" altLang="zh-TW" sz="2000" smtClean="0">
                <a:latin typeface="Times New Roman" panose="02020603050405020304" pitchFamily="18" charset="0"/>
                <a:cs typeface="Times New Roman" panose="02020603050405020304" pitchFamily="18" charset="0"/>
              </a:rPr>
              <a:t>,K</a:t>
            </a:r>
            <a:r>
              <a:rPr lang="en-US" altLang="zh-TW" sz="2000" baseline="30000" smtClean="0">
                <a:latin typeface="Times New Roman" panose="02020603050405020304" pitchFamily="18" charset="0"/>
                <a:cs typeface="Times New Roman" panose="02020603050405020304" pitchFamily="18" charset="0"/>
              </a:rPr>
              <a:t>1</a:t>
            </a:r>
            <a:r>
              <a:rPr lang="en-US" altLang="zh-TW" sz="2000" smtClean="0">
                <a:latin typeface="Times New Roman" panose="02020603050405020304" pitchFamily="18" charset="0"/>
                <a:cs typeface="Times New Roman" panose="02020603050405020304" pitchFamily="18" charset="0"/>
              </a:rPr>
              <a:t>, ... ,K</a:t>
            </a:r>
            <a:r>
              <a:rPr lang="en-US" altLang="zh-TW" sz="2000" baseline="30000" smtClean="0">
                <a:latin typeface="Times New Roman" panose="02020603050405020304" pitchFamily="18" charset="0"/>
                <a:cs typeface="Times New Roman" panose="02020603050405020304" pitchFamily="18" charset="0"/>
              </a:rPr>
              <a:t>r-1</a:t>
            </a:r>
            <a:r>
              <a:rPr lang="en-US" altLang="zh-TW" sz="2000" smtClean="0">
                <a:latin typeface="Times New Roman" panose="02020603050405020304" pitchFamily="18" charset="0"/>
                <a:cs typeface="Times New Roman" panose="02020603050405020304" pitchFamily="18" charset="0"/>
              </a:rPr>
              <a:t>, with K</a:t>
            </a:r>
            <a:r>
              <a:rPr lang="en-US" altLang="zh-TW" sz="2000" baseline="30000" smtClean="0">
                <a:latin typeface="Times New Roman" panose="02020603050405020304" pitchFamily="18" charset="0"/>
                <a:cs typeface="Times New Roman" panose="02020603050405020304" pitchFamily="18" charset="0"/>
              </a:rPr>
              <a:t>0</a:t>
            </a:r>
            <a:r>
              <a:rPr lang="en-US" altLang="zh-TW" sz="2000" smtClean="0">
                <a:latin typeface="Times New Roman" panose="02020603050405020304" pitchFamily="18" charset="0"/>
                <a:cs typeface="Times New Roman" panose="02020603050405020304" pitchFamily="18" charset="0"/>
              </a:rPr>
              <a:t> be the most significant key and K</a:t>
            </a:r>
            <a:r>
              <a:rPr lang="en-US" altLang="zh-TW" sz="2000" baseline="30000" smtClean="0">
                <a:latin typeface="Times New Roman" panose="02020603050405020304" pitchFamily="18" charset="0"/>
                <a:cs typeface="Times New Roman" panose="02020603050405020304" pitchFamily="18" charset="0"/>
              </a:rPr>
              <a:t>r-1</a:t>
            </a:r>
            <a:r>
              <a:rPr lang="en-US" altLang="zh-TW" sz="2000" smtClean="0">
                <a:latin typeface="Times New Roman" panose="02020603050405020304" pitchFamily="18" charset="0"/>
                <a:cs typeface="Times New Roman" panose="02020603050405020304" pitchFamily="18" charset="0"/>
              </a:rPr>
              <a:t> the least.</a:t>
            </a:r>
          </a:p>
          <a:p>
            <a:pPr>
              <a:lnSpc>
                <a:spcPct val="80000"/>
              </a:lnSpc>
            </a:pPr>
            <a:r>
              <a:rPr lang="en-US" altLang="zh-TW" sz="2000" smtClean="0">
                <a:latin typeface="Times New Roman" panose="02020603050405020304" pitchFamily="18" charset="0"/>
                <a:cs typeface="Times New Roman" panose="02020603050405020304" pitchFamily="18" charset="0"/>
              </a:rPr>
              <a:t>R</a:t>
            </a:r>
            <a:r>
              <a:rPr lang="en-US" altLang="zh-TW" sz="2000" baseline="-25000" smtClean="0">
                <a:latin typeface="Times New Roman" panose="02020603050405020304" pitchFamily="18" charset="0"/>
                <a:cs typeface="Times New Roman" panose="02020603050405020304" pitchFamily="18" charset="0"/>
              </a:rPr>
              <a:t>0</a:t>
            </a:r>
            <a:r>
              <a:rPr lang="en-US" altLang="zh-TW" sz="2000" smtClean="0">
                <a:latin typeface="Times New Roman" panose="02020603050405020304" pitchFamily="18" charset="0"/>
                <a:cs typeface="Times New Roman" panose="02020603050405020304" pitchFamily="18" charset="0"/>
              </a:rPr>
              <a:t>, ... ,R</a:t>
            </a:r>
            <a:r>
              <a:rPr lang="en-US" altLang="zh-TW" sz="2000" baseline="-25000" smtClean="0">
                <a:latin typeface="Times New Roman" panose="02020603050405020304" pitchFamily="18" charset="0"/>
                <a:cs typeface="Times New Roman" panose="02020603050405020304" pitchFamily="18" charset="0"/>
              </a:rPr>
              <a:t>n-1</a:t>
            </a:r>
            <a:r>
              <a:rPr lang="en-US" altLang="zh-TW" sz="2000" smtClean="0">
                <a:latin typeface="Times New Roman" panose="02020603050405020304" pitchFamily="18" charset="0"/>
                <a:cs typeface="Times New Roman" panose="02020603050405020304" pitchFamily="18" charset="0"/>
              </a:rPr>
              <a:t>, is lexically sorted with respect to the </a:t>
            </a:r>
          </a:p>
          <a:p>
            <a:pPr>
              <a:lnSpc>
                <a:spcPct val="80000"/>
              </a:lnSpc>
              <a:buFont typeface="Wingdings" panose="05000000000000000000" pitchFamily="2" charset="2"/>
              <a:buNone/>
            </a:pPr>
            <a:r>
              <a:rPr lang="en-US" altLang="zh-TW" sz="2000" smtClean="0">
                <a:latin typeface="Times New Roman" panose="02020603050405020304" pitchFamily="18" charset="0"/>
                <a:cs typeface="Times New Roman" panose="02020603050405020304" pitchFamily="18" charset="0"/>
              </a:rPr>
              <a:t>	keys K</a:t>
            </a:r>
            <a:r>
              <a:rPr lang="en-US" altLang="zh-TW" sz="2000" baseline="30000" smtClean="0">
                <a:latin typeface="Times New Roman" panose="02020603050405020304" pitchFamily="18" charset="0"/>
                <a:cs typeface="Times New Roman" panose="02020603050405020304" pitchFamily="18" charset="0"/>
              </a:rPr>
              <a:t>0</a:t>
            </a:r>
            <a:r>
              <a:rPr lang="en-US" altLang="zh-TW" sz="2000" smtClean="0">
                <a:latin typeface="Times New Roman" panose="02020603050405020304" pitchFamily="18" charset="0"/>
                <a:cs typeface="Times New Roman" panose="02020603050405020304" pitchFamily="18" charset="0"/>
              </a:rPr>
              <a:t>,K</a:t>
            </a:r>
            <a:r>
              <a:rPr lang="en-US" altLang="zh-TW" sz="2000" baseline="30000" smtClean="0">
                <a:latin typeface="Times New Roman" panose="02020603050405020304" pitchFamily="18" charset="0"/>
                <a:cs typeface="Times New Roman" panose="02020603050405020304" pitchFamily="18" charset="0"/>
              </a:rPr>
              <a:t>1</a:t>
            </a:r>
            <a:r>
              <a:rPr lang="en-US" altLang="zh-TW" sz="2000" smtClean="0">
                <a:latin typeface="Times New Roman" panose="02020603050405020304" pitchFamily="18" charset="0"/>
                <a:cs typeface="Times New Roman" panose="02020603050405020304" pitchFamily="18" charset="0"/>
              </a:rPr>
              <a:t>, ... ,K</a:t>
            </a:r>
            <a:r>
              <a:rPr lang="en-US" altLang="zh-TW" sz="2000" baseline="30000" smtClean="0">
                <a:latin typeface="Times New Roman" panose="02020603050405020304" pitchFamily="18" charset="0"/>
                <a:cs typeface="Times New Roman" panose="02020603050405020304" pitchFamily="18" charset="0"/>
              </a:rPr>
              <a:t>r-1</a:t>
            </a:r>
            <a:r>
              <a:rPr lang="en-US" altLang="zh-TW" sz="2000" smtClean="0">
                <a:latin typeface="Times New Roman" panose="02020603050405020304" pitchFamily="18" charset="0"/>
                <a:cs typeface="Times New Roman" panose="02020603050405020304" pitchFamily="18" charset="0"/>
              </a:rPr>
              <a:t> </a:t>
            </a:r>
            <a:r>
              <a:rPr lang="en-US" altLang="zh-TW" sz="2000" i="1" smtClean="0">
                <a:latin typeface="Times New Roman" panose="02020603050405020304" pitchFamily="18" charset="0"/>
                <a:cs typeface="Times New Roman" panose="02020603050405020304" pitchFamily="18" charset="0"/>
              </a:rPr>
              <a:t>iff</a:t>
            </a:r>
            <a:r>
              <a:rPr lang="en-US" altLang="zh-TW" sz="2000" smtClean="0">
                <a:latin typeface="Times New Roman" panose="02020603050405020304" pitchFamily="18" charset="0"/>
                <a:cs typeface="Times New Roman" panose="02020603050405020304" pitchFamily="18" charset="0"/>
              </a:rPr>
              <a:t> </a:t>
            </a:r>
            <a:br>
              <a:rPr lang="en-US" altLang="zh-TW" sz="2000" smtClean="0">
                <a:latin typeface="Times New Roman" panose="02020603050405020304" pitchFamily="18" charset="0"/>
                <a:cs typeface="Times New Roman" panose="02020603050405020304" pitchFamily="18" charset="0"/>
              </a:rPr>
            </a:br>
            <a:r>
              <a:rPr lang="en-US" altLang="zh-TW" sz="2000" smtClean="0">
                <a:latin typeface="Times New Roman" panose="02020603050405020304" pitchFamily="18" charset="0"/>
                <a:cs typeface="Times New Roman" panose="02020603050405020304" pitchFamily="18" charset="0"/>
              </a:rPr>
              <a:t>                                                        </a:t>
            </a:r>
          </a:p>
          <a:p>
            <a:pPr>
              <a:lnSpc>
                <a:spcPct val="80000"/>
              </a:lnSpc>
              <a:buFont typeface="Wingdings" panose="05000000000000000000" pitchFamily="2" charset="2"/>
              <a:buNone/>
            </a:pPr>
            <a:r>
              <a:rPr lang="en-US" altLang="zh-TW" sz="2000" smtClean="0">
                <a:latin typeface="Times New Roman" panose="02020603050405020304" pitchFamily="18" charset="0"/>
                <a:cs typeface="Times New Roman" panose="02020603050405020304" pitchFamily="18" charset="0"/>
              </a:rPr>
              <a:t>						      , 0≦i&lt;n-1</a:t>
            </a:r>
          </a:p>
          <a:p>
            <a:pPr>
              <a:lnSpc>
                <a:spcPct val="80000"/>
              </a:lnSpc>
              <a:buFont typeface="Wingdings" panose="05000000000000000000" pitchFamily="2" charset="2"/>
              <a:buNone/>
            </a:pPr>
            <a:endParaRPr lang="en-US" altLang="zh-TW" sz="2000" smtClean="0">
              <a:latin typeface="Times New Roman" panose="02020603050405020304" pitchFamily="18" charset="0"/>
              <a:cs typeface="Times New Roman" panose="02020603050405020304" pitchFamily="18" charset="0"/>
            </a:endParaRPr>
          </a:p>
          <a:p>
            <a:pPr>
              <a:lnSpc>
                <a:spcPct val="80000"/>
              </a:lnSpc>
            </a:pPr>
            <a:r>
              <a:rPr lang="en-US" altLang="zh-TW" sz="2000" smtClean="0">
                <a:latin typeface="Times New Roman" panose="02020603050405020304" pitchFamily="18" charset="0"/>
                <a:cs typeface="Times New Roman" panose="02020603050405020304" pitchFamily="18" charset="0"/>
              </a:rPr>
              <a:t>Most significant digit first: sort on K0, then K1, ...</a:t>
            </a:r>
          </a:p>
          <a:p>
            <a:pPr>
              <a:lnSpc>
                <a:spcPct val="80000"/>
              </a:lnSpc>
            </a:pPr>
            <a:r>
              <a:rPr lang="en-US" altLang="zh-TW" sz="2000" smtClean="0">
                <a:latin typeface="Times New Roman" panose="02020603050405020304" pitchFamily="18" charset="0"/>
                <a:cs typeface="Times New Roman" panose="02020603050405020304" pitchFamily="18" charset="0"/>
              </a:rPr>
              <a:t>Least significant digit first: sort on Kr-1, then Kr-2, ...</a:t>
            </a:r>
            <a:endParaRPr lang="en-US" altLang="zh-TW" sz="2000" dirty="0">
              <a:latin typeface="Times New Roman" panose="02020603050405020304" pitchFamily="18" charset="0"/>
              <a:cs typeface="Times New Roman" panose="02020603050405020304" pitchFamily="18" charset="0"/>
            </a:endParaRPr>
          </a:p>
        </p:txBody>
      </p:sp>
      <p:graphicFrame>
        <p:nvGraphicFramePr>
          <p:cNvPr id="8" name="Object 4">
            <a:extLst>
              <a:ext uri="{FF2B5EF4-FFF2-40B4-BE49-F238E27FC236}">
                <a16:creationId xmlns:a16="http://schemas.microsoft.com/office/drawing/2014/main" id="{D43EC660-3432-4409-859A-97DFEEEC31D1}"/>
              </a:ext>
            </a:extLst>
          </p:cNvPr>
          <p:cNvGraphicFramePr>
            <a:graphicFrameLocks noChangeAspect="1"/>
          </p:cNvGraphicFramePr>
          <p:nvPr>
            <p:extLst>
              <p:ext uri="{D42A27DB-BD31-4B8C-83A1-F6EECF244321}">
                <p14:modId xmlns:p14="http://schemas.microsoft.com/office/powerpoint/2010/main" val="4134945751"/>
              </p:ext>
            </p:extLst>
          </p:nvPr>
        </p:nvGraphicFramePr>
        <p:xfrm>
          <a:off x="1178405" y="3570439"/>
          <a:ext cx="4248150" cy="377825"/>
        </p:xfrm>
        <a:graphic>
          <a:graphicData uri="http://schemas.openxmlformats.org/presentationml/2006/ole">
            <mc:AlternateContent xmlns:mc="http://schemas.openxmlformats.org/markup-compatibility/2006">
              <mc:Choice xmlns:v="urn:schemas-microsoft-com:vml" Requires="v">
                <p:oleObj spid="_x0000_s6150" name="方程式" r:id="rId3" imgW="5562360" imgH="495000" progId="Equation.3">
                  <p:embed/>
                </p:oleObj>
              </mc:Choice>
              <mc:Fallback>
                <p:oleObj name="方程式" r:id="rId3" imgW="5562360" imgH="495000" progId="Equation.3">
                  <p:embed/>
                  <p:pic>
                    <p:nvPicPr>
                      <p:cNvPr id="3074" name="Object 4">
                        <a:extLst>
                          <a:ext uri="{FF2B5EF4-FFF2-40B4-BE49-F238E27FC236}">
                            <a16:creationId xmlns:a16="http://schemas.microsoft.com/office/drawing/2014/main" id="{D43EC660-3432-4409-859A-97DFEEEC31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8405" y="3570439"/>
                        <a:ext cx="4248150"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484417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44</a:t>
            </a:fld>
            <a:endParaRPr lang="en-IN" dirty="0"/>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
        <p:nvSpPr>
          <p:cNvPr id="6" name="Rectangle 2">
            <a:extLst>
              <a:ext uri="{FF2B5EF4-FFF2-40B4-BE49-F238E27FC236}">
                <a16:creationId xmlns:a16="http://schemas.microsoft.com/office/drawing/2014/main" id="{855E899C-D18B-4867-9507-35BA4B404E17}"/>
              </a:ext>
            </a:extLst>
          </p:cNvPr>
          <p:cNvSpPr>
            <a:spLocks noGrp="1" noChangeArrowheads="1"/>
          </p:cNvSpPr>
          <p:nvPr>
            <p:ph type="title"/>
          </p:nvPr>
        </p:nvSpPr>
        <p:spPr>
          <a:xfrm>
            <a:off x="1086771" y="1449703"/>
            <a:ext cx="7793037" cy="328612"/>
          </a:xfrm>
        </p:spPr>
        <p:txBody>
          <a:bodyPr>
            <a:noAutofit/>
          </a:bodyPr>
          <a:lstStyle/>
          <a:p>
            <a:pPr eaLnBrk="1" hangingPunct="1"/>
            <a:r>
              <a:rPr lang="en-US" altLang="zh-TW" sz="2000" dirty="0">
                <a:latin typeface="Times New Roman" panose="02020603050405020304" pitchFamily="18" charset="0"/>
                <a:cs typeface="Times New Roman" panose="02020603050405020304" pitchFamily="18" charset="0"/>
              </a:rPr>
              <a:t>Arrangement of cards after first pass of an MSD sort</a:t>
            </a:r>
          </a:p>
        </p:txBody>
      </p:sp>
      <p:pic>
        <p:nvPicPr>
          <p:cNvPr id="9" name="Picture 8" descr="twu63A0">
            <a:extLst>
              <a:ext uri="{FF2B5EF4-FFF2-40B4-BE49-F238E27FC236}">
                <a16:creationId xmlns:a16="http://schemas.microsoft.com/office/drawing/2014/main" id="{3B4151C6-EFBE-4ED5-8716-518EE23947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305" t="44908" b="2257"/>
          <a:stretch>
            <a:fillRect/>
          </a:stretch>
        </p:blipFill>
        <p:spPr bwMode="auto">
          <a:xfrm>
            <a:off x="1536032" y="1946590"/>
            <a:ext cx="678180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9">
            <a:extLst>
              <a:ext uri="{FF2B5EF4-FFF2-40B4-BE49-F238E27FC236}">
                <a16:creationId xmlns:a16="http://schemas.microsoft.com/office/drawing/2014/main" id="{22587715-A65F-483E-8DC9-7F7C29F2668F}"/>
              </a:ext>
            </a:extLst>
          </p:cNvPr>
          <p:cNvSpPr txBox="1">
            <a:spLocks noChangeArrowheads="1"/>
          </p:cNvSpPr>
          <p:nvPr/>
        </p:nvSpPr>
        <p:spPr bwMode="auto">
          <a:xfrm>
            <a:off x="1993232" y="3942079"/>
            <a:ext cx="471340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2000" dirty="0">
                <a:latin typeface="Times New Roman" panose="02020603050405020304" pitchFamily="18" charset="0"/>
              </a:rPr>
              <a:t>Suits:</a:t>
            </a:r>
            <a:r>
              <a:rPr lang="en-US" altLang="zh-TW" sz="2000" dirty="0">
                <a:solidFill>
                  <a:srgbClr val="CC3300"/>
                </a:solidFill>
                <a:latin typeface="Times New Roman" panose="02020603050405020304" pitchFamily="18" charset="0"/>
              </a:rPr>
              <a:t> </a:t>
            </a:r>
            <a:r>
              <a:rPr lang="en-US" altLang="zh-TW" sz="2000" dirty="0">
                <a:latin typeface="Times New Roman" panose="02020603050405020304" pitchFamily="18" charset="0"/>
                <a:sym typeface="Symbol" panose="05050102010706020507" pitchFamily="18" charset="2"/>
              </a:rPr>
              <a:t> &lt; </a:t>
            </a:r>
            <a:r>
              <a:rPr lang="en-US" altLang="zh-TW" sz="2000" dirty="0">
                <a:solidFill>
                  <a:srgbClr val="CC3300"/>
                </a:solidFill>
                <a:latin typeface="Times New Roman" panose="02020603050405020304" pitchFamily="18" charset="0"/>
                <a:sym typeface="Symbol" panose="05050102010706020507" pitchFamily="18" charset="2"/>
              </a:rPr>
              <a:t></a:t>
            </a:r>
            <a:r>
              <a:rPr lang="en-US" altLang="zh-TW" sz="2000" dirty="0">
                <a:latin typeface="Times New Roman" panose="02020603050405020304" pitchFamily="18" charset="0"/>
                <a:sym typeface="Symbol" panose="05050102010706020507" pitchFamily="18" charset="2"/>
              </a:rPr>
              <a:t> &lt; </a:t>
            </a:r>
            <a:r>
              <a:rPr lang="en-US" altLang="zh-TW" sz="2000" dirty="0">
                <a:solidFill>
                  <a:srgbClr val="CC3300"/>
                </a:solidFill>
                <a:latin typeface="Times New Roman" panose="02020603050405020304" pitchFamily="18" charset="0"/>
                <a:sym typeface="Symbol" panose="05050102010706020507" pitchFamily="18" charset="2"/>
              </a:rPr>
              <a:t></a:t>
            </a:r>
            <a:r>
              <a:rPr lang="en-US" altLang="zh-TW" sz="2000" dirty="0">
                <a:latin typeface="Times New Roman" panose="02020603050405020304" pitchFamily="18" charset="0"/>
                <a:sym typeface="Symbol" panose="05050102010706020507" pitchFamily="18" charset="2"/>
              </a:rPr>
              <a:t> &lt; </a:t>
            </a:r>
          </a:p>
          <a:p>
            <a:pPr eaLnBrk="1" hangingPunct="1"/>
            <a:r>
              <a:rPr lang="en-US" altLang="zh-TW" sz="2000" dirty="0">
                <a:latin typeface="Times New Roman" panose="02020603050405020304" pitchFamily="18" charset="0"/>
                <a:sym typeface="Symbol" panose="05050102010706020507" pitchFamily="18" charset="2"/>
              </a:rPr>
              <a:t>Face values: 2 &lt; 3 &lt; 4 &lt; … &lt; J &lt; Q &lt; K &lt; A</a:t>
            </a:r>
            <a:endParaRPr lang="en-US" altLang="zh-TW" sz="2000" dirty="0">
              <a:solidFill>
                <a:srgbClr val="CC3300"/>
              </a:solidFill>
              <a:latin typeface="Times New Roman" panose="02020603050405020304" pitchFamily="18" charset="0"/>
            </a:endParaRPr>
          </a:p>
        </p:txBody>
      </p:sp>
      <p:sp>
        <p:nvSpPr>
          <p:cNvPr id="11" name="Text Box 10">
            <a:extLst>
              <a:ext uri="{FF2B5EF4-FFF2-40B4-BE49-F238E27FC236}">
                <a16:creationId xmlns:a16="http://schemas.microsoft.com/office/drawing/2014/main" id="{26B7A7A4-17CF-47D6-AF24-A1801AB6770B}"/>
              </a:ext>
            </a:extLst>
          </p:cNvPr>
          <p:cNvSpPr txBox="1">
            <a:spLocks noChangeArrowheads="1"/>
          </p:cNvSpPr>
          <p:nvPr/>
        </p:nvSpPr>
        <p:spPr bwMode="auto">
          <a:xfrm>
            <a:off x="1078833" y="4853303"/>
            <a:ext cx="6122189"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2000" dirty="0">
                <a:latin typeface="Times New Roman" panose="02020603050405020304" pitchFamily="18" charset="0"/>
              </a:rPr>
              <a:t>(1)	MSD sort first, e.g., bin sort, four bins </a:t>
            </a:r>
            <a:r>
              <a:rPr lang="en-US" altLang="zh-TW" sz="2000" dirty="0">
                <a:latin typeface="Times New Roman" panose="02020603050405020304" pitchFamily="18" charset="0"/>
                <a:sym typeface="Symbol" panose="05050102010706020507" pitchFamily="18" charset="2"/>
              </a:rPr>
              <a:t> </a:t>
            </a:r>
            <a:r>
              <a:rPr lang="en-US" altLang="zh-TW" sz="2000" dirty="0">
                <a:solidFill>
                  <a:srgbClr val="CC3300"/>
                </a:solidFill>
                <a:latin typeface="Times New Roman" panose="02020603050405020304" pitchFamily="18" charset="0"/>
                <a:sym typeface="Symbol" panose="05050102010706020507" pitchFamily="18" charset="2"/>
              </a:rPr>
              <a:t></a:t>
            </a:r>
            <a:r>
              <a:rPr lang="en-US" altLang="zh-TW" sz="2000" dirty="0">
                <a:latin typeface="Times New Roman" panose="02020603050405020304" pitchFamily="18" charset="0"/>
                <a:sym typeface="Symbol" panose="05050102010706020507" pitchFamily="18" charset="2"/>
              </a:rPr>
              <a:t> </a:t>
            </a:r>
            <a:r>
              <a:rPr lang="en-US" altLang="zh-TW" sz="2000" dirty="0">
                <a:solidFill>
                  <a:srgbClr val="CC3300"/>
                </a:solidFill>
                <a:latin typeface="Times New Roman" panose="02020603050405020304" pitchFamily="18" charset="0"/>
                <a:sym typeface="Symbol" panose="05050102010706020507" pitchFamily="18" charset="2"/>
              </a:rPr>
              <a:t></a:t>
            </a:r>
            <a:r>
              <a:rPr lang="en-US" altLang="zh-TW" sz="2000" dirty="0">
                <a:latin typeface="Times New Roman" panose="02020603050405020304" pitchFamily="18" charset="0"/>
                <a:sym typeface="Symbol" panose="05050102010706020507" pitchFamily="18" charset="2"/>
              </a:rPr>
              <a:t> </a:t>
            </a:r>
            <a:r>
              <a:rPr lang="en-US" altLang="zh-TW" sz="2000" dirty="0">
                <a:latin typeface="Times New Roman" panose="02020603050405020304" pitchFamily="18" charset="0"/>
              </a:rPr>
              <a:t> </a:t>
            </a:r>
          </a:p>
          <a:p>
            <a:pPr eaLnBrk="1" hangingPunct="1"/>
            <a:r>
              <a:rPr lang="en-US" altLang="zh-TW" sz="2000" dirty="0">
                <a:latin typeface="Times New Roman" panose="02020603050405020304" pitchFamily="18" charset="0"/>
              </a:rPr>
              <a:t>     	LSD sort second, e.g., insertion sort</a:t>
            </a:r>
          </a:p>
          <a:p>
            <a:pPr eaLnBrk="1" hangingPunct="1"/>
            <a:r>
              <a:rPr lang="en-US" altLang="zh-TW" sz="2000" dirty="0">
                <a:latin typeface="Times New Roman" panose="02020603050405020304" pitchFamily="18" charset="0"/>
              </a:rPr>
              <a:t>(2) 	LSD sort first, e.g., bin sort, 13 bins</a:t>
            </a:r>
          </a:p>
          <a:p>
            <a:pPr eaLnBrk="1" hangingPunct="1"/>
            <a:r>
              <a:rPr lang="en-US" altLang="zh-TW" sz="2000" dirty="0">
                <a:latin typeface="Times New Roman" panose="02020603050405020304" pitchFamily="18" charset="0"/>
              </a:rPr>
              <a:t>        	2, 3, 4, …, 10, J, Q, K, A</a:t>
            </a:r>
          </a:p>
          <a:p>
            <a:pPr eaLnBrk="1" hangingPunct="1"/>
            <a:r>
              <a:rPr lang="en-US" altLang="zh-TW" sz="2000" dirty="0">
                <a:latin typeface="Times New Roman" panose="02020603050405020304" pitchFamily="18" charset="0"/>
              </a:rPr>
              <a:t>      	MSD sort, e.g., bin sort four bins </a:t>
            </a:r>
            <a:r>
              <a:rPr lang="en-US" altLang="zh-TW" sz="2000" dirty="0">
                <a:latin typeface="Times New Roman" panose="02020603050405020304" pitchFamily="18" charset="0"/>
                <a:sym typeface="Symbol" panose="05050102010706020507" pitchFamily="18" charset="2"/>
              </a:rPr>
              <a:t> </a:t>
            </a:r>
            <a:r>
              <a:rPr lang="en-US" altLang="zh-TW" sz="2000" dirty="0">
                <a:solidFill>
                  <a:srgbClr val="CC3300"/>
                </a:solidFill>
                <a:latin typeface="Times New Roman" panose="02020603050405020304" pitchFamily="18" charset="0"/>
                <a:sym typeface="Symbol" panose="05050102010706020507" pitchFamily="18" charset="2"/>
              </a:rPr>
              <a:t></a:t>
            </a:r>
            <a:r>
              <a:rPr lang="en-US" altLang="zh-TW" sz="2000" dirty="0">
                <a:latin typeface="Times New Roman" panose="02020603050405020304" pitchFamily="18" charset="0"/>
                <a:sym typeface="Symbol" panose="05050102010706020507" pitchFamily="18" charset="2"/>
              </a:rPr>
              <a:t> </a:t>
            </a:r>
            <a:r>
              <a:rPr lang="en-US" altLang="zh-TW" sz="2000" dirty="0">
                <a:solidFill>
                  <a:srgbClr val="CC3300"/>
                </a:solidFill>
                <a:latin typeface="Times New Roman" panose="02020603050405020304" pitchFamily="18" charset="0"/>
                <a:sym typeface="Symbol" panose="05050102010706020507" pitchFamily="18" charset="2"/>
              </a:rPr>
              <a:t></a:t>
            </a:r>
            <a:r>
              <a:rPr lang="en-US" altLang="zh-TW" sz="2000" dirty="0">
                <a:latin typeface="Times New Roman" panose="02020603050405020304" pitchFamily="18" charset="0"/>
                <a:sym typeface="Symbol" panose="05050102010706020507" pitchFamily="18" charset="2"/>
              </a:rPr>
              <a:t> </a:t>
            </a:r>
            <a:r>
              <a:rPr lang="en-US" altLang="zh-TW" sz="2000" dirty="0">
                <a:latin typeface="Times New Roman" panose="02020603050405020304" pitchFamily="18" charset="0"/>
              </a:rPr>
              <a:t> </a:t>
            </a:r>
          </a:p>
        </p:txBody>
      </p:sp>
    </p:spTree>
    <p:extLst>
      <p:ext uri="{BB962C8B-B14F-4D97-AF65-F5344CB8AC3E}">
        <p14:creationId xmlns:p14="http://schemas.microsoft.com/office/powerpoint/2010/main" val="344181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45</a:t>
            </a:fld>
            <a:endParaRPr lang="en-IN" dirty="0"/>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
        <p:nvSpPr>
          <p:cNvPr id="6" name="Rectangle 2">
            <a:extLst>
              <a:ext uri="{FF2B5EF4-FFF2-40B4-BE49-F238E27FC236}">
                <a16:creationId xmlns:a16="http://schemas.microsoft.com/office/drawing/2014/main" id="{855E899C-D18B-4867-9507-35BA4B404E17}"/>
              </a:ext>
            </a:extLst>
          </p:cNvPr>
          <p:cNvSpPr>
            <a:spLocks noGrp="1" noChangeArrowheads="1"/>
          </p:cNvSpPr>
          <p:nvPr>
            <p:ph type="title"/>
          </p:nvPr>
        </p:nvSpPr>
        <p:spPr>
          <a:xfrm>
            <a:off x="685721" y="1594081"/>
            <a:ext cx="7793037" cy="328612"/>
          </a:xfrm>
        </p:spPr>
        <p:txBody>
          <a:bodyPr>
            <a:noAutofit/>
          </a:bodyPr>
          <a:lstStyle/>
          <a:p>
            <a:r>
              <a:rPr lang="en-US" altLang="zh-TW" sz="2000" dirty="0">
                <a:latin typeface="Times New Roman" panose="02020603050405020304" pitchFamily="18" charset="0"/>
                <a:cs typeface="Times New Roman" panose="02020603050405020304" pitchFamily="18" charset="0"/>
              </a:rPr>
              <a:t>Arrangement of cards after first pass of an LSD sort</a:t>
            </a:r>
          </a:p>
        </p:txBody>
      </p:sp>
      <p:pic>
        <p:nvPicPr>
          <p:cNvPr id="8" name="Picture 6">
            <a:extLst>
              <a:ext uri="{FF2B5EF4-FFF2-40B4-BE49-F238E27FC236}">
                <a16:creationId xmlns:a16="http://schemas.microsoft.com/office/drawing/2014/main" id="{BC7AED73-35ED-435D-B316-CFC720B383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0309"/>
          <a:stretch>
            <a:fillRect/>
          </a:stretch>
        </p:blipFill>
        <p:spPr>
          <a:xfrm>
            <a:off x="1413460" y="2550694"/>
            <a:ext cx="9207079" cy="2898525"/>
          </a:xfrm>
          <a:noFill/>
        </p:spPr>
      </p:pic>
    </p:spTree>
    <p:extLst>
      <p:ext uri="{BB962C8B-B14F-4D97-AF65-F5344CB8AC3E}">
        <p14:creationId xmlns:p14="http://schemas.microsoft.com/office/powerpoint/2010/main" val="19488070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46</a:t>
            </a:fld>
            <a:endParaRPr lang="en-IN" dirty="0"/>
          </a:p>
        </p:txBody>
      </p:sp>
      <p:sp>
        <p:nvSpPr>
          <p:cNvPr id="6" name="Rectangle 5"/>
          <p:cNvSpPr/>
          <p:nvPr/>
        </p:nvSpPr>
        <p:spPr>
          <a:xfrm>
            <a:off x="96673" y="1121184"/>
            <a:ext cx="11816467" cy="461665"/>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LSD radix sort example</a:t>
            </a: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pic>
        <p:nvPicPr>
          <p:cNvPr id="7" name="Picture 6">
            <a:extLst>
              <a:ext uri="{FF2B5EF4-FFF2-40B4-BE49-F238E27FC236}">
                <a16:creationId xmlns:a16="http://schemas.microsoft.com/office/drawing/2014/main" id="{45552A16-C073-496A-A32A-2806EA712A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7943" y="1838324"/>
            <a:ext cx="7273925" cy="451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pic>
    </p:spTree>
    <p:extLst>
      <p:ext uri="{BB962C8B-B14F-4D97-AF65-F5344CB8AC3E}">
        <p14:creationId xmlns:p14="http://schemas.microsoft.com/office/powerpoint/2010/main" val="9623507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47</a:t>
            </a:fld>
            <a:endParaRPr lang="en-IN" dirty="0"/>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pic>
        <p:nvPicPr>
          <p:cNvPr id="8" name="Picture 4">
            <a:extLst>
              <a:ext uri="{FF2B5EF4-FFF2-40B4-BE49-F238E27FC236}">
                <a16:creationId xmlns:a16="http://schemas.microsoft.com/office/drawing/2014/main" id="{59CA7E4D-E543-4D04-9F95-E335BD85F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689" y="1876926"/>
            <a:ext cx="6135102"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pic>
    </p:spTree>
    <p:extLst>
      <p:ext uri="{BB962C8B-B14F-4D97-AF65-F5344CB8AC3E}">
        <p14:creationId xmlns:p14="http://schemas.microsoft.com/office/powerpoint/2010/main" val="17202649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48</a:t>
            </a:fld>
            <a:endParaRPr lang="en-IN" dirty="0"/>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pic>
        <p:nvPicPr>
          <p:cNvPr id="6" name="Picture 4">
            <a:extLst>
              <a:ext uri="{FF2B5EF4-FFF2-40B4-BE49-F238E27FC236}">
                <a16:creationId xmlns:a16="http://schemas.microsoft.com/office/drawing/2014/main" id="{6305F4C5-D5FC-484C-A02B-FB91ECC61E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9073" y="1546391"/>
            <a:ext cx="6785559"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pic>
    </p:spTree>
    <p:extLst>
      <p:ext uri="{BB962C8B-B14F-4D97-AF65-F5344CB8AC3E}">
        <p14:creationId xmlns:p14="http://schemas.microsoft.com/office/powerpoint/2010/main" val="41008737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49</a:t>
            </a:fld>
            <a:endParaRPr lang="en-IN" dirty="0"/>
          </a:p>
        </p:txBody>
      </p:sp>
      <p:sp>
        <p:nvSpPr>
          <p:cNvPr id="6" name="Rectangle 5"/>
          <p:cNvSpPr/>
          <p:nvPr/>
        </p:nvSpPr>
        <p:spPr>
          <a:xfrm>
            <a:off x="96673" y="1121184"/>
            <a:ext cx="11816467" cy="4832092"/>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LSD radix sort</a:t>
            </a:r>
          </a:p>
          <a:p>
            <a:pPr marL="360000" lvl="4"/>
            <a:endParaRPr lang="en-US" sz="2400" b="1" dirty="0" smtClean="0">
              <a:latin typeface="Times New Roman" panose="02020603050405020304" pitchFamily="18" charset="0"/>
              <a:cs typeface="Times New Roman" panose="02020603050405020304" pitchFamily="18" charset="0"/>
            </a:endParaRPr>
          </a:p>
          <a:p>
            <a:pPr marL="1062900" lvl="6"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 LSD radix r sort</a:t>
            </a:r>
            <a:r>
              <a:rPr lang="en-US" sz="2000" dirty="0" smtClean="0">
                <a:latin typeface="Times New Roman" panose="02020603050405020304" pitchFamily="18" charset="0"/>
                <a:cs typeface="Times New Roman" panose="02020603050405020304" pitchFamily="18" charset="0"/>
              </a:rPr>
              <a:t>,</a:t>
            </a:r>
          </a:p>
          <a:p>
            <a:pPr marL="1062900" lvl="6"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1062900" lvl="6"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R0, R1, ..., Rn-1 have the keys that are d-tuples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(x0, x1, ..., xd-1)</a:t>
            </a:r>
          </a:p>
          <a:p>
            <a:pPr marL="1062900" lvl="6"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1177200" lvl="7"/>
            <a:endParaRPr lang="en-US" sz="2000" dirty="0">
              <a:latin typeface="Times New Roman" panose="02020603050405020304" pitchFamily="18" charset="0"/>
              <a:cs typeface="Times New Roman" panose="02020603050405020304" pitchFamily="18" charset="0"/>
            </a:endParaRPr>
          </a:p>
          <a:p>
            <a:pPr marL="1177200" lvl="7"/>
            <a:r>
              <a:rPr lang="en-US" sz="2000" dirty="0">
                <a:latin typeface="Times New Roman" panose="02020603050405020304" pitchFamily="18" charset="0"/>
                <a:cs typeface="Times New Roman" panose="02020603050405020304" pitchFamily="18" charset="0"/>
              </a:rPr>
              <a:t>#define MAX_DIGIT 3</a:t>
            </a:r>
          </a:p>
          <a:p>
            <a:pPr marL="1177200" lvl="7"/>
            <a:r>
              <a:rPr lang="en-US" sz="2000" dirty="0">
                <a:latin typeface="Times New Roman" panose="02020603050405020304" pitchFamily="18" charset="0"/>
                <a:cs typeface="Times New Roman" panose="02020603050405020304" pitchFamily="18" charset="0"/>
              </a:rPr>
              <a:t>#define RADIX_SIZE 10</a:t>
            </a:r>
          </a:p>
          <a:p>
            <a:pPr marL="1177200" lvl="7"/>
            <a:r>
              <a:rPr lang="en-US" sz="2000" dirty="0" err="1">
                <a:latin typeface="Times New Roman" panose="02020603050405020304" pitchFamily="18" charset="0"/>
                <a:cs typeface="Times New Roman" panose="02020603050405020304" pitchFamily="18" charset="0"/>
              </a:rPr>
              <a:t>typedef</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struct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list_node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list_pointer</a:t>
            </a:r>
            <a:r>
              <a:rPr lang="en-US" sz="2000" dirty="0">
                <a:latin typeface="Times New Roman" panose="02020603050405020304" pitchFamily="18" charset="0"/>
                <a:cs typeface="Times New Roman" panose="02020603050405020304" pitchFamily="18" charset="0"/>
              </a:rPr>
              <a:t>;</a:t>
            </a:r>
          </a:p>
          <a:p>
            <a:pPr marL="1177200" lvl="7"/>
            <a:r>
              <a:rPr lang="en-US" sz="2000" dirty="0" err="1">
                <a:latin typeface="Times New Roman" panose="02020603050405020304" pitchFamily="18" charset="0"/>
                <a:cs typeface="Times New Roman" panose="02020603050405020304" pitchFamily="18" charset="0"/>
              </a:rPr>
              <a:t>typedef</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struct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list_node</a:t>
            </a:r>
            <a:r>
              <a:rPr lang="en-US" sz="2000" dirty="0">
                <a:latin typeface="Times New Roman" panose="02020603050405020304" pitchFamily="18" charset="0"/>
                <a:cs typeface="Times New Roman" panose="02020603050405020304" pitchFamily="18" charset="0"/>
              </a:rPr>
              <a:t> {</a:t>
            </a:r>
          </a:p>
          <a:p>
            <a:pPr marL="1177200" lvl="7"/>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int</a:t>
            </a:r>
            <a:r>
              <a:rPr lang="en-US" sz="2000" dirty="0">
                <a:latin typeface="Times New Roman" panose="02020603050405020304" pitchFamily="18" charset="0"/>
                <a:cs typeface="Times New Roman" panose="02020603050405020304" pitchFamily="18" charset="0"/>
              </a:rPr>
              <a:t> key[MAX_DIGIT];</a:t>
            </a:r>
          </a:p>
          <a:p>
            <a:pPr marL="1177200" lvl="7"/>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list_pointer</a:t>
            </a:r>
            <a:r>
              <a:rPr lang="en-US" sz="2000" dirty="0">
                <a:latin typeface="Times New Roman" panose="02020603050405020304" pitchFamily="18" charset="0"/>
                <a:cs typeface="Times New Roman" panose="02020603050405020304" pitchFamily="18" charset="0"/>
              </a:rPr>
              <a:t> link;</a:t>
            </a:r>
          </a:p>
          <a:p>
            <a:pPr marL="1177200" lvl="7"/>
            <a:r>
              <a:rPr lang="en-US" sz="2000" dirty="0">
                <a:latin typeface="Times New Roman" panose="02020603050405020304" pitchFamily="18" charset="0"/>
                <a:cs typeface="Times New Roman" panose="02020603050405020304" pitchFamily="18" charset="0"/>
              </a:rPr>
              <a:t>}</a:t>
            </a: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26930019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5</a:t>
            </a:fld>
            <a:endParaRPr lang="en-IN" dirty="0"/>
          </a:p>
        </p:txBody>
      </p:sp>
      <p:sp>
        <p:nvSpPr>
          <p:cNvPr id="6" name="Rectangle 5"/>
          <p:cNvSpPr/>
          <p:nvPr/>
        </p:nvSpPr>
        <p:spPr>
          <a:xfrm>
            <a:off x="207034" y="1121184"/>
            <a:ext cx="11383951" cy="2523768"/>
          </a:xfrm>
          <a:prstGeom prst="rect">
            <a:avLst/>
          </a:prstGeom>
        </p:spPr>
        <p:txBody>
          <a:bodyPr wrap="square">
            <a:spAutoFit/>
          </a:bodyPr>
          <a:lstStyle/>
          <a:p>
            <a:pPr marL="360000" lvl="4"/>
            <a:r>
              <a:rPr lang="en-US" sz="2400" b="1" dirty="0" smtClean="0">
                <a:latin typeface="Times New Roman" panose="02020603050405020304" pitchFamily="18" charset="0"/>
                <a:cs typeface="Times New Roman" panose="02020603050405020304" pitchFamily="18" charset="0"/>
              </a:rPr>
              <a:t>Contents</a:t>
            </a:r>
          </a:p>
          <a:p>
            <a:pPr marL="360000" lvl="4">
              <a:lnSpc>
                <a:spcPct val="150000"/>
              </a:lnSpc>
            </a:pPr>
            <a:endParaRPr lang="en-US" sz="800" b="1" dirty="0" smtClean="0">
              <a:latin typeface="Times New Roman" panose="02020603050405020304" pitchFamily="18" charset="0"/>
              <a:cs typeface="Times New Roman" panose="02020603050405020304" pitchFamily="18" charset="0"/>
            </a:endParaRPr>
          </a:p>
          <a:p>
            <a:pPr marL="360000" lvl="4">
              <a:lnSpc>
                <a:spcPct val="150000"/>
              </a:lnSpc>
            </a:pPr>
            <a:endParaRPr lang="en-US" sz="800" b="1" dirty="0" smtClean="0">
              <a:latin typeface="Times New Roman" panose="02020603050405020304" pitchFamily="18" charset="0"/>
              <a:cs typeface="Times New Roman" panose="02020603050405020304" pitchFamily="18" charset="0"/>
            </a:endParaRPr>
          </a:p>
          <a:p>
            <a:pPr marL="1177200" lvl="6"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Sorting Techniques</a:t>
            </a:r>
          </a:p>
          <a:p>
            <a:pPr marL="1177200" lvl="6"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Searching Algorithms</a:t>
            </a:r>
          </a:p>
          <a:p>
            <a:pPr marL="1177200" lvl="6" indent="-457200">
              <a:lnSpc>
                <a:spcPct val="150000"/>
              </a:lnSpc>
              <a:buFont typeface="+mj-lt"/>
              <a:buAutoNum type="arabicPeriod"/>
            </a:pPr>
            <a:endParaRPr lang="en-US" sz="2000" dirty="0">
              <a:latin typeface="Times New Roman" panose="02020603050405020304" pitchFamily="18" charset="0"/>
              <a:cs typeface="Times New Roman" panose="02020603050405020304" pitchFamily="18" charset="0"/>
            </a:endParaRPr>
          </a:p>
          <a:p>
            <a:pPr marL="720000" lvl="6"/>
            <a:endParaRPr lang="en-IN" sz="2000" dirty="0">
              <a:latin typeface="Times New Roman" panose="02020603050405020304" pitchFamily="18" charset="0"/>
              <a:cs typeface="Times New Roman" panose="02020603050405020304" pitchFamily="18" charset="0"/>
            </a:endParaRP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1610870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50</a:t>
            </a:fld>
            <a:endParaRPr lang="en-IN" dirty="0"/>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grpSp>
        <p:nvGrpSpPr>
          <p:cNvPr id="7" name="Group 6"/>
          <p:cNvGrpSpPr/>
          <p:nvPr/>
        </p:nvGrpSpPr>
        <p:grpSpPr>
          <a:xfrm>
            <a:off x="1390233" y="1851661"/>
            <a:ext cx="7269174" cy="4408436"/>
            <a:chOff x="2497138" y="2189214"/>
            <a:chExt cx="7269174" cy="4408436"/>
          </a:xfrm>
        </p:grpSpPr>
        <p:sp>
          <p:nvSpPr>
            <p:cNvPr id="8" name="Rectangle 3">
              <a:extLst>
                <a:ext uri="{FF2B5EF4-FFF2-40B4-BE49-F238E27FC236}">
                  <a16:creationId xmlns:a16="http://schemas.microsoft.com/office/drawing/2014/main" id="{112D874D-71D3-4101-BF7C-3EC09E9D3459}"/>
                </a:ext>
              </a:extLst>
            </p:cNvPr>
            <p:cNvSpPr>
              <a:spLocks noChangeArrowheads="1"/>
            </p:cNvSpPr>
            <p:nvPr/>
          </p:nvSpPr>
          <p:spPr bwMode="auto">
            <a:xfrm>
              <a:off x="2638437" y="2189214"/>
              <a:ext cx="712787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defTabSz="762000"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defTabSz="76200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defTabSz="7620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defTabSz="7620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defTabSz="7620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defTabSz="7620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defTabSz="7620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defTabSz="7620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defTabSz="7620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lnSpc>
                  <a:spcPct val="80000"/>
                </a:lnSpc>
                <a:spcBef>
                  <a:spcPct val="20000"/>
                </a:spcBef>
                <a:buClr>
                  <a:schemeClr val="folHlink"/>
                </a:buClr>
                <a:buSzPct val="60000"/>
                <a:buFont typeface="Wingdings" panose="05000000000000000000" pitchFamily="2" charset="2"/>
                <a:buNone/>
              </a:pPr>
              <a:r>
                <a:rPr lang="en-US" altLang="zh-TW" sz="2000" dirty="0" err="1">
                  <a:latin typeface="Times New Roman" panose="02020603050405020304" pitchFamily="18" charset="0"/>
                  <a:cs typeface="Times New Roman" panose="02020603050405020304" pitchFamily="18" charset="0"/>
                </a:rPr>
                <a:t>list_pointer</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radix_sort</a:t>
              </a:r>
              <a:r>
                <a:rPr lang="en-US" altLang="zh-TW" sz="2000" dirty="0">
                  <a:latin typeface="Times New Roman" panose="02020603050405020304" pitchFamily="18" charset="0"/>
                  <a:cs typeface="Times New Roman" panose="02020603050405020304" pitchFamily="18" charset="0"/>
                </a:rPr>
                <a:t>(</a:t>
              </a:r>
              <a:r>
                <a:rPr lang="en-US" altLang="zh-TW" sz="2000" dirty="0" err="1">
                  <a:latin typeface="Times New Roman" panose="02020603050405020304" pitchFamily="18" charset="0"/>
                  <a:cs typeface="Times New Roman" panose="02020603050405020304" pitchFamily="18" charset="0"/>
                </a:rPr>
                <a:t>list_pointer</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ptr</a:t>
              </a:r>
              <a:r>
                <a:rPr lang="en-US" altLang="zh-TW" sz="2000" dirty="0">
                  <a:latin typeface="Times New Roman" panose="02020603050405020304" pitchFamily="18" charset="0"/>
                  <a:cs typeface="Times New Roman" panose="02020603050405020304" pitchFamily="18" charset="0"/>
                </a:rPr>
                <a:t>)</a:t>
              </a:r>
            </a:p>
            <a:p>
              <a:pPr eaLnBrk="1" hangingPunct="1">
                <a:lnSpc>
                  <a:spcPct val="80000"/>
                </a:lnSpc>
                <a:spcBef>
                  <a:spcPct val="20000"/>
                </a:spcBef>
                <a:buClr>
                  <a:schemeClr val="folHlink"/>
                </a:buClr>
                <a:buSzPct val="60000"/>
                <a:buFont typeface="Wingdings" panose="05000000000000000000" pitchFamily="2" charset="2"/>
                <a:buNone/>
              </a:pPr>
              <a:r>
                <a:rPr lang="en-US" altLang="zh-TW" sz="2000" dirty="0">
                  <a:latin typeface="Times New Roman" panose="02020603050405020304" pitchFamily="18" charset="0"/>
                  <a:cs typeface="Times New Roman" panose="02020603050405020304" pitchFamily="18" charset="0"/>
                </a:rPr>
                <a:t>{</a:t>
              </a:r>
            </a:p>
            <a:p>
              <a:pPr eaLnBrk="1" hangingPunct="1">
                <a:lnSpc>
                  <a:spcPct val="80000"/>
                </a:lnSpc>
                <a:spcBef>
                  <a:spcPct val="20000"/>
                </a:spcBef>
                <a:buClr>
                  <a:schemeClr val="folHlink"/>
                </a:buClr>
                <a:buSzPct val="60000"/>
                <a:buFont typeface="Wingdings" panose="05000000000000000000" pitchFamily="2" charset="2"/>
                <a:buNone/>
              </a:pP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list_pointer</a:t>
              </a:r>
              <a:r>
                <a:rPr lang="en-US" altLang="zh-TW" sz="2000" dirty="0">
                  <a:latin typeface="Times New Roman" panose="02020603050405020304" pitchFamily="18" charset="0"/>
                  <a:cs typeface="Times New Roman" panose="02020603050405020304" pitchFamily="18" charset="0"/>
                </a:rPr>
                <a:t> front[RADIX_SIZE],</a:t>
              </a:r>
              <a:br>
                <a:rPr lang="en-US" altLang="zh-TW" sz="2000" dirty="0">
                  <a:latin typeface="Times New Roman" panose="02020603050405020304" pitchFamily="18" charset="0"/>
                  <a:cs typeface="Times New Roman" panose="02020603050405020304" pitchFamily="18" charset="0"/>
                </a:rPr>
              </a:br>
              <a:r>
                <a:rPr lang="en-US" altLang="zh-TW" sz="2000" dirty="0">
                  <a:latin typeface="Times New Roman" panose="02020603050405020304" pitchFamily="18" charset="0"/>
                  <a:cs typeface="Times New Roman" panose="02020603050405020304" pitchFamily="18" charset="0"/>
                </a:rPr>
                <a:t>             rear[RADIX_SIZE];</a:t>
              </a:r>
            </a:p>
            <a:p>
              <a:pPr eaLnBrk="1" hangingPunct="1">
                <a:lnSpc>
                  <a:spcPct val="80000"/>
                </a:lnSpc>
                <a:spcBef>
                  <a:spcPct val="20000"/>
                </a:spcBef>
                <a:buClr>
                  <a:schemeClr val="folHlink"/>
                </a:buClr>
                <a:buSzPct val="60000"/>
                <a:buFont typeface="Wingdings" panose="05000000000000000000" pitchFamily="2" charset="2"/>
                <a:buNone/>
              </a:pPr>
              <a:r>
                <a:rPr lang="en-US" altLang="zh-TW" sz="2000" dirty="0">
                  <a:latin typeface="Times New Roman" panose="02020603050405020304" pitchFamily="18" charset="0"/>
                  <a:cs typeface="Times New Roman" panose="02020603050405020304" pitchFamily="18" charset="0"/>
                </a:rPr>
                <a:t>  int </a:t>
              </a:r>
              <a:r>
                <a:rPr lang="en-US" altLang="zh-TW" sz="2000" dirty="0" err="1">
                  <a:latin typeface="Times New Roman" panose="02020603050405020304" pitchFamily="18" charset="0"/>
                  <a:cs typeface="Times New Roman" panose="02020603050405020304" pitchFamily="18" charset="0"/>
                </a:rPr>
                <a:t>i</a:t>
              </a:r>
              <a:r>
                <a:rPr lang="en-US" altLang="zh-TW" sz="2000" dirty="0">
                  <a:latin typeface="Times New Roman" panose="02020603050405020304" pitchFamily="18" charset="0"/>
                  <a:cs typeface="Times New Roman" panose="02020603050405020304" pitchFamily="18" charset="0"/>
                </a:rPr>
                <a:t>, j, digit;</a:t>
              </a:r>
            </a:p>
            <a:p>
              <a:pPr eaLnBrk="1" hangingPunct="1">
                <a:lnSpc>
                  <a:spcPct val="80000"/>
                </a:lnSpc>
                <a:spcBef>
                  <a:spcPct val="20000"/>
                </a:spcBef>
                <a:buClr>
                  <a:schemeClr val="folHlink"/>
                </a:buClr>
                <a:buSzPct val="60000"/>
                <a:buFont typeface="Wingdings" panose="05000000000000000000" pitchFamily="2" charset="2"/>
                <a:buNone/>
              </a:pPr>
              <a:r>
                <a:rPr lang="en-US" altLang="zh-TW" sz="2000" dirty="0">
                  <a:latin typeface="Times New Roman" panose="02020603050405020304" pitchFamily="18" charset="0"/>
                  <a:cs typeface="Times New Roman" panose="02020603050405020304" pitchFamily="18" charset="0"/>
                </a:rPr>
                <a:t>  for (</a:t>
              </a:r>
              <a:r>
                <a:rPr lang="en-US" altLang="zh-TW" sz="2000" dirty="0" err="1">
                  <a:latin typeface="Times New Roman" panose="02020603050405020304" pitchFamily="18" charset="0"/>
                  <a:cs typeface="Times New Roman" panose="02020603050405020304" pitchFamily="18" charset="0"/>
                </a:rPr>
                <a:t>i</a:t>
              </a:r>
              <a:r>
                <a:rPr lang="en-US" altLang="zh-TW" sz="2000" dirty="0">
                  <a:latin typeface="Times New Roman" panose="02020603050405020304" pitchFamily="18" charset="0"/>
                  <a:cs typeface="Times New Roman" panose="02020603050405020304" pitchFamily="18" charset="0"/>
                </a:rPr>
                <a:t>=MAX_DIGIT-1; </a:t>
              </a:r>
              <a:r>
                <a:rPr lang="en-US" altLang="zh-TW" sz="2000" dirty="0" err="1">
                  <a:latin typeface="Times New Roman" panose="02020603050405020304" pitchFamily="18" charset="0"/>
                  <a:cs typeface="Times New Roman" panose="02020603050405020304" pitchFamily="18" charset="0"/>
                </a:rPr>
                <a:t>i</a:t>
              </a:r>
              <a:r>
                <a:rPr lang="en-US" altLang="zh-TW" sz="2000" dirty="0">
                  <a:latin typeface="Times New Roman" panose="02020603050405020304" pitchFamily="18" charset="0"/>
                  <a:cs typeface="Times New Roman" panose="02020603050405020304" pitchFamily="18" charset="0"/>
                </a:rPr>
                <a:t>&gt;=0; </a:t>
              </a:r>
              <a:r>
                <a:rPr lang="en-US" altLang="zh-TW" sz="2000" dirty="0" err="1">
                  <a:latin typeface="Times New Roman" panose="02020603050405020304" pitchFamily="18" charset="0"/>
                  <a:cs typeface="Times New Roman" panose="02020603050405020304" pitchFamily="18" charset="0"/>
                </a:rPr>
                <a:t>i</a:t>
              </a:r>
              <a:r>
                <a:rPr lang="en-US" altLang="zh-TW" sz="2000" dirty="0">
                  <a:latin typeface="Times New Roman" panose="02020603050405020304" pitchFamily="18" charset="0"/>
                  <a:cs typeface="Times New Roman" panose="02020603050405020304" pitchFamily="18" charset="0"/>
                </a:rPr>
                <a:t>--) {</a:t>
              </a:r>
            </a:p>
            <a:p>
              <a:pPr eaLnBrk="1" hangingPunct="1">
                <a:lnSpc>
                  <a:spcPct val="80000"/>
                </a:lnSpc>
                <a:spcBef>
                  <a:spcPct val="20000"/>
                </a:spcBef>
                <a:buClr>
                  <a:schemeClr val="folHlink"/>
                </a:buClr>
                <a:buSzPct val="60000"/>
                <a:buFont typeface="Wingdings" panose="05000000000000000000" pitchFamily="2" charset="2"/>
                <a:buNone/>
              </a:pPr>
              <a:r>
                <a:rPr lang="en-US" altLang="zh-TW" sz="2000" dirty="0">
                  <a:latin typeface="Times New Roman" panose="02020603050405020304" pitchFamily="18" charset="0"/>
                  <a:cs typeface="Times New Roman" panose="02020603050405020304" pitchFamily="18" charset="0"/>
                </a:rPr>
                <a:t>    for (j=0; j&lt;RADIX_SIZE; </a:t>
              </a:r>
              <a:r>
                <a:rPr lang="en-US" altLang="zh-TW" sz="2000" dirty="0" err="1">
                  <a:latin typeface="Times New Roman" panose="02020603050405020304" pitchFamily="18" charset="0"/>
                  <a:cs typeface="Times New Roman" panose="02020603050405020304" pitchFamily="18" charset="0"/>
                </a:rPr>
                <a:t>j++</a:t>
              </a:r>
              <a:r>
                <a:rPr lang="en-US" altLang="zh-TW" sz="2000" dirty="0">
                  <a:latin typeface="Times New Roman" panose="02020603050405020304" pitchFamily="18" charset="0"/>
                  <a:cs typeface="Times New Roman" panose="02020603050405020304" pitchFamily="18" charset="0"/>
                </a:rPr>
                <a:t>) </a:t>
              </a:r>
            </a:p>
            <a:p>
              <a:pPr eaLnBrk="1" hangingPunct="1">
                <a:lnSpc>
                  <a:spcPct val="80000"/>
                </a:lnSpc>
                <a:spcBef>
                  <a:spcPct val="20000"/>
                </a:spcBef>
                <a:buClr>
                  <a:schemeClr val="folHlink"/>
                </a:buClr>
                <a:buSzPct val="60000"/>
                <a:buFont typeface="Wingdings" panose="05000000000000000000" pitchFamily="2" charset="2"/>
                <a:buNone/>
              </a:pPr>
              <a:r>
                <a:rPr lang="en-US" altLang="zh-TW" sz="2000" dirty="0">
                  <a:latin typeface="Times New Roman" panose="02020603050405020304" pitchFamily="18" charset="0"/>
                  <a:cs typeface="Times New Roman" panose="02020603050405020304" pitchFamily="18" charset="0"/>
                </a:rPr>
                <a:t>      front[j]=read[j]=NULL;</a:t>
              </a:r>
            </a:p>
            <a:p>
              <a:pPr eaLnBrk="1" hangingPunct="1">
                <a:lnSpc>
                  <a:spcPct val="80000"/>
                </a:lnSpc>
                <a:spcBef>
                  <a:spcPct val="20000"/>
                </a:spcBef>
                <a:buClr>
                  <a:schemeClr val="folHlink"/>
                </a:buClr>
                <a:buSzPct val="60000"/>
                <a:buFont typeface="Wingdings" panose="05000000000000000000" pitchFamily="2" charset="2"/>
                <a:buNone/>
              </a:pPr>
              <a:r>
                <a:rPr lang="en-US" altLang="zh-TW" sz="2000" dirty="0">
                  <a:latin typeface="Times New Roman" panose="02020603050405020304" pitchFamily="18" charset="0"/>
                  <a:cs typeface="Times New Roman" panose="02020603050405020304" pitchFamily="18" charset="0"/>
                </a:rPr>
                <a:t>    while (</a:t>
              </a:r>
              <a:r>
                <a:rPr lang="en-US" altLang="zh-TW" sz="2000" dirty="0" err="1">
                  <a:latin typeface="Times New Roman" panose="02020603050405020304" pitchFamily="18" charset="0"/>
                  <a:cs typeface="Times New Roman" panose="02020603050405020304" pitchFamily="18" charset="0"/>
                </a:rPr>
                <a:t>ptr</a:t>
              </a:r>
              <a:r>
                <a:rPr lang="en-US" altLang="zh-TW" sz="2000" dirty="0">
                  <a:latin typeface="Times New Roman" panose="02020603050405020304" pitchFamily="18" charset="0"/>
                  <a:cs typeface="Times New Roman" panose="02020603050405020304" pitchFamily="18" charset="0"/>
                </a:rPr>
                <a:t>) {</a:t>
              </a:r>
            </a:p>
            <a:p>
              <a:pPr eaLnBrk="1" hangingPunct="1">
                <a:lnSpc>
                  <a:spcPct val="80000"/>
                </a:lnSpc>
                <a:spcBef>
                  <a:spcPct val="20000"/>
                </a:spcBef>
                <a:buClr>
                  <a:schemeClr val="folHlink"/>
                </a:buClr>
                <a:buSzPct val="60000"/>
                <a:buFont typeface="Wingdings" panose="05000000000000000000" pitchFamily="2" charset="2"/>
                <a:buNone/>
              </a:pPr>
              <a:r>
                <a:rPr lang="en-US" altLang="zh-TW" sz="2000" dirty="0">
                  <a:latin typeface="Times New Roman" panose="02020603050405020304" pitchFamily="18" charset="0"/>
                  <a:cs typeface="Times New Roman" panose="02020603050405020304" pitchFamily="18" charset="0"/>
                </a:rPr>
                <a:t>      digit=</a:t>
              </a:r>
              <a:r>
                <a:rPr lang="en-US" altLang="zh-TW" sz="2000" dirty="0" err="1">
                  <a:latin typeface="Times New Roman" panose="02020603050405020304" pitchFamily="18" charset="0"/>
                  <a:cs typeface="Times New Roman" panose="02020603050405020304" pitchFamily="18" charset="0"/>
                </a:rPr>
                <a:t>ptr</a:t>
              </a:r>
              <a:r>
                <a:rPr lang="en-US" altLang="zh-TW" sz="2000" dirty="0">
                  <a:latin typeface="Times New Roman" panose="02020603050405020304" pitchFamily="18" charset="0"/>
                  <a:cs typeface="Times New Roman" panose="02020603050405020304" pitchFamily="18" charset="0"/>
                </a:rPr>
                <a:t>-&gt;key[I];</a:t>
              </a:r>
            </a:p>
            <a:p>
              <a:pPr eaLnBrk="1" hangingPunct="1">
                <a:lnSpc>
                  <a:spcPct val="80000"/>
                </a:lnSpc>
                <a:spcBef>
                  <a:spcPct val="20000"/>
                </a:spcBef>
                <a:buClr>
                  <a:schemeClr val="folHlink"/>
                </a:buClr>
                <a:buSzPct val="60000"/>
                <a:buFont typeface="Wingdings" panose="05000000000000000000" pitchFamily="2" charset="2"/>
                <a:buNone/>
              </a:pPr>
              <a:r>
                <a:rPr lang="en-US" altLang="zh-TW" sz="2000" dirty="0">
                  <a:latin typeface="Times New Roman" panose="02020603050405020304" pitchFamily="18" charset="0"/>
                  <a:cs typeface="Times New Roman" panose="02020603050405020304" pitchFamily="18" charset="0"/>
                </a:rPr>
                <a:t>      if (!front[digit]) front[digit]=</a:t>
              </a:r>
              <a:r>
                <a:rPr lang="en-US" altLang="zh-TW" sz="2000" dirty="0" err="1">
                  <a:latin typeface="Times New Roman" panose="02020603050405020304" pitchFamily="18" charset="0"/>
                  <a:cs typeface="Times New Roman" panose="02020603050405020304" pitchFamily="18" charset="0"/>
                </a:rPr>
                <a:t>ptr</a:t>
              </a:r>
              <a:r>
                <a:rPr lang="en-US" altLang="zh-TW" sz="2000" dirty="0">
                  <a:latin typeface="Times New Roman" panose="02020603050405020304" pitchFamily="18" charset="0"/>
                  <a:cs typeface="Times New Roman" panose="02020603050405020304" pitchFamily="18" charset="0"/>
                </a:rPr>
                <a:t>;</a:t>
              </a:r>
            </a:p>
            <a:p>
              <a:pPr eaLnBrk="1" hangingPunct="1">
                <a:lnSpc>
                  <a:spcPct val="80000"/>
                </a:lnSpc>
                <a:spcBef>
                  <a:spcPct val="20000"/>
                </a:spcBef>
                <a:buClr>
                  <a:schemeClr val="folHlink"/>
                </a:buClr>
                <a:buSzPct val="60000"/>
                <a:buFont typeface="Wingdings" panose="05000000000000000000" pitchFamily="2" charset="2"/>
                <a:buNone/>
              </a:pPr>
              <a:r>
                <a:rPr lang="en-US" altLang="zh-TW" sz="2000" dirty="0">
                  <a:latin typeface="Times New Roman" panose="02020603050405020304" pitchFamily="18" charset="0"/>
                  <a:cs typeface="Times New Roman" panose="02020603050405020304" pitchFamily="18" charset="0"/>
                </a:rPr>
                <a:t>      else rear[digit]-&gt;link=</a:t>
              </a:r>
              <a:r>
                <a:rPr lang="en-US" altLang="zh-TW" sz="2000" dirty="0" err="1">
                  <a:latin typeface="Times New Roman" panose="02020603050405020304" pitchFamily="18" charset="0"/>
                  <a:cs typeface="Times New Roman" panose="02020603050405020304" pitchFamily="18" charset="0"/>
                </a:rPr>
                <a:t>ptr</a:t>
              </a:r>
              <a:r>
                <a:rPr lang="en-US" altLang="zh-TW" sz="2000" dirty="0">
                  <a:latin typeface="Times New Roman" panose="02020603050405020304" pitchFamily="18" charset="0"/>
                  <a:cs typeface="Times New Roman" panose="02020603050405020304" pitchFamily="18" charset="0"/>
                </a:rPr>
                <a:t>;</a:t>
              </a:r>
            </a:p>
          </p:txBody>
        </p:sp>
        <p:sp>
          <p:nvSpPr>
            <p:cNvPr id="9" name="Text Box 4">
              <a:extLst>
                <a:ext uri="{FF2B5EF4-FFF2-40B4-BE49-F238E27FC236}">
                  <a16:creationId xmlns:a16="http://schemas.microsoft.com/office/drawing/2014/main" id="{D9554FF8-70DB-417C-A054-8AB11E5BE679}"/>
                </a:ext>
              </a:extLst>
            </p:cNvPr>
            <p:cNvSpPr txBox="1">
              <a:spLocks noChangeArrowheads="1"/>
            </p:cNvSpPr>
            <p:nvPr/>
          </p:nvSpPr>
          <p:spPr bwMode="auto">
            <a:xfrm>
              <a:off x="6745288" y="4076701"/>
              <a:ext cx="21320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2000" dirty="0">
                  <a:latin typeface="Times New Roman" panose="02020603050405020304" pitchFamily="18" charset="0"/>
                  <a:cs typeface="Times New Roman" panose="02020603050405020304" pitchFamily="18" charset="0"/>
                </a:rPr>
                <a:t>Initialize bins to be</a:t>
              </a:r>
            </a:p>
            <a:p>
              <a:pPr eaLnBrk="1" hangingPunct="1"/>
              <a:r>
                <a:rPr lang="en-US" altLang="zh-TW" sz="2000" dirty="0">
                  <a:latin typeface="Times New Roman" panose="02020603050405020304" pitchFamily="18" charset="0"/>
                  <a:cs typeface="Times New Roman" panose="02020603050405020304" pitchFamily="18" charset="0"/>
                </a:rPr>
                <a:t>empty queue.</a:t>
              </a:r>
            </a:p>
          </p:txBody>
        </p:sp>
        <p:sp>
          <p:nvSpPr>
            <p:cNvPr id="10" name="Text Box 5">
              <a:extLst>
                <a:ext uri="{FF2B5EF4-FFF2-40B4-BE49-F238E27FC236}">
                  <a16:creationId xmlns:a16="http://schemas.microsoft.com/office/drawing/2014/main" id="{045ADA64-E3C4-4EE9-ADC3-1207EA92F183}"/>
                </a:ext>
              </a:extLst>
            </p:cNvPr>
            <p:cNvSpPr txBox="1">
              <a:spLocks noChangeArrowheads="1"/>
            </p:cNvSpPr>
            <p:nvPr/>
          </p:nvSpPr>
          <p:spPr bwMode="auto">
            <a:xfrm>
              <a:off x="4656138" y="4724401"/>
              <a:ext cx="2620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2000" dirty="0">
                  <a:latin typeface="Times New Roman" panose="02020603050405020304" pitchFamily="18" charset="0"/>
                  <a:cs typeface="Times New Roman" panose="02020603050405020304" pitchFamily="18" charset="0"/>
                </a:rPr>
                <a:t>Put records into queues.</a:t>
              </a:r>
            </a:p>
          </p:txBody>
        </p:sp>
        <p:sp>
          <p:nvSpPr>
            <p:cNvPr id="11" name="Line 6">
              <a:extLst>
                <a:ext uri="{FF2B5EF4-FFF2-40B4-BE49-F238E27FC236}">
                  <a16:creationId xmlns:a16="http://schemas.microsoft.com/office/drawing/2014/main" id="{6F5CDA62-889A-4963-A60E-804405270B4B}"/>
                </a:ext>
              </a:extLst>
            </p:cNvPr>
            <p:cNvSpPr>
              <a:spLocks noChangeShapeType="1"/>
            </p:cNvSpPr>
            <p:nvPr/>
          </p:nvSpPr>
          <p:spPr bwMode="auto">
            <a:xfrm flipH="1">
              <a:off x="2878138" y="499745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2" name="Line 7">
              <a:extLst>
                <a:ext uri="{FF2B5EF4-FFF2-40B4-BE49-F238E27FC236}">
                  <a16:creationId xmlns:a16="http://schemas.microsoft.com/office/drawing/2014/main" id="{519B0CB5-6D72-436B-9AB8-DF8F34FDB51B}"/>
                </a:ext>
              </a:extLst>
            </p:cNvPr>
            <p:cNvSpPr>
              <a:spLocks noChangeShapeType="1"/>
            </p:cNvSpPr>
            <p:nvPr/>
          </p:nvSpPr>
          <p:spPr bwMode="auto">
            <a:xfrm>
              <a:off x="2878138" y="4997450"/>
              <a:ext cx="0" cy="1600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 name="Line 8">
              <a:extLst>
                <a:ext uri="{FF2B5EF4-FFF2-40B4-BE49-F238E27FC236}">
                  <a16:creationId xmlns:a16="http://schemas.microsoft.com/office/drawing/2014/main" id="{9C3E1FFC-BC7E-48BF-A8FB-AF60ADEB4868}"/>
                </a:ext>
              </a:extLst>
            </p:cNvPr>
            <p:cNvSpPr>
              <a:spLocks noChangeShapeType="1"/>
            </p:cNvSpPr>
            <p:nvPr/>
          </p:nvSpPr>
          <p:spPr bwMode="auto">
            <a:xfrm flipH="1">
              <a:off x="2497138" y="393065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 name="Line 9">
              <a:extLst>
                <a:ext uri="{FF2B5EF4-FFF2-40B4-BE49-F238E27FC236}">
                  <a16:creationId xmlns:a16="http://schemas.microsoft.com/office/drawing/2014/main" id="{83B3F006-8092-4C26-82C7-E5136DE2F491}"/>
                </a:ext>
              </a:extLst>
            </p:cNvPr>
            <p:cNvSpPr>
              <a:spLocks noChangeShapeType="1"/>
            </p:cNvSpPr>
            <p:nvPr/>
          </p:nvSpPr>
          <p:spPr bwMode="auto">
            <a:xfrm>
              <a:off x="2497138" y="3930650"/>
              <a:ext cx="0" cy="266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grpSp>
    </p:spTree>
    <p:extLst>
      <p:ext uri="{BB962C8B-B14F-4D97-AF65-F5344CB8AC3E}">
        <p14:creationId xmlns:p14="http://schemas.microsoft.com/office/powerpoint/2010/main" val="25007224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51</a:t>
            </a:fld>
            <a:endParaRPr lang="en-IN" dirty="0"/>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grpSp>
        <p:nvGrpSpPr>
          <p:cNvPr id="15" name="Group 14">
            <a:extLst>
              <a:ext uri="{FF2B5EF4-FFF2-40B4-BE49-F238E27FC236}">
                <a16:creationId xmlns:a16="http://schemas.microsoft.com/office/drawing/2014/main" id="{2B437BD2-B612-4712-ADA8-58C754BAC378}"/>
              </a:ext>
            </a:extLst>
          </p:cNvPr>
          <p:cNvGrpSpPr/>
          <p:nvPr/>
        </p:nvGrpSpPr>
        <p:grpSpPr>
          <a:xfrm>
            <a:off x="841197" y="1826808"/>
            <a:ext cx="8979853" cy="4401205"/>
            <a:chOff x="1558926" y="2060575"/>
            <a:chExt cx="8497887" cy="4401205"/>
          </a:xfrm>
        </p:grpSpPr>
        <p:sp>
          <p:nvSpPr>
            <p:cNvPr id="16" name="Rectangle 10">
              <a:extLst>
                <a:ext uri="{FF2B5EF4-FFF2-40B4-BE49-F238E27FC236}">
                  <a16:creationId xmlns:a16="http://schemas.microsoft.com/office/drawing/2014/main" id="{A1B92D29-B1DB-4E8D-9DA1-456AAA0D31F4}"/>
                </a:ext>
              </a:extLst>
            </p:cNvPr>
            <p:cNvSpPr>
              <a:spLocks noChangeArrowheads="1"/>
            </p:cNvSpPr>
            <p:nvPr/>
          </p:nvSpPr>
          <p:spPr bwMode="auto">
            <a:xfrm>
              <a:off x="3216275" y="2060575"/>
              <a:ext cx="6840538"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squar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2000" dirty="0">
                  <a:latin typeface="Times New Roman" panose="02020603050405020304" pitchFamily="18" charset="0"/>
                  <a:cs typeface="Times New Roman" panose="02020603050405020304" pitchFamily="18" charset="0"/>
                </a:rPr>
                <a:t> rear[digit]=</a:t>
              </a:r>
              <a:r>
                <a:rPr lang="en-US" altLang="zh-TW" sz="2000" dirty="0" err="1">
                  <a:latin typeface="Times New Roman" panose="02020603050405020304" pitchFamily="18" charset="0"/>
                  <a:cs typeface="Times New Roman" panose="02020603050405020304" pitchFamily="18" charset="0"/>
                </a:rPr>
                <a:t>ptr</a:t>
              </a:r>
              <a:r>
                <a:rPr lang="en-US" altLang="zh-TW" sz="2000" dirty="0">
                  <a:latin typeface="Times New Roman" panose="02020603050405020304" pitchFamily="18" charset="0"/>
                  <a:cs typeface="Times New Roman" panose="02020603050405020304" pitchFamily="18" charset="0"/>
                </a:rPr>
                <a:t>;</a:t>
              </a:r>
            </a:p>
            <a:p>
              <a:pPr eaLnBrk="1" hangingPunct="1"/>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ptr</a:t>
              </a:r>
              <a:r>
                <a:rPr lang="en-US" altLang="zh-TW" sz="2000" dirty="0">
                  <a:latin typeface="Times New Roman" panose="02020603050405020304" pitchFamily="18" charset="0"/>
                  <a:cs typeface="Times New Roman" panose="02020603050405020304" pitchFamily="18" charset="0"/>
                </a:rPr>
                <a:t>=</a:t>
              </a:r>
              <a:r>
                <a:rPr lang="en-US" altLang="zh-TW" sz="2000" dirty="0" err="1">
                  <a:latin typeface="Times New Roman" panose="02020603050405020304" pitchFamily="18" charset="0"/>
                  <a:cs typeface="Times New Roman" panose="02020603050405020304" pitchFamily="18" charset="0"/>
                </a:rPr>
                <a:t>ptr</a:t>
              </a:r>
              <a:r>
                <a:rPr lang="en-US" altLang="zh-TW" sz="2000" dirty="0">
                  <a:latin typeface="Times New Roman" panose="02020603050405020304" pitchFamily="18" charset="0"/>
                  <a:cs typeface="Times New Roman" panose="02020603050405020304" pitchFamily="18" charset="0"/>
                </a:rPr>
                <a:t>-&gt;link;</a:t>
              </a:r>
            </a:p>
            <a:p>
              <a:pPr eaLnBrk="1" hangingPunct="1"/>
              <a:r>
                <a:rPr lang="en-US" altLang="zh-TW" sz="2000" dirty="0">
                  <a:latin typeface="Times New Roman" panose="02020603050405020304" pitchFamily="18" charset="0"/>
                  <a:cs typeface="Times New Roman" panose="02020603050405020304" pitchFamily="18" charset="0"/>
                </a:rPr>
                <a:t>    }</a:t>
              </a:r>
            </a:p>
            <a:p>
              <a:pPr eaLnBrk="1" hangingPunct="1"/>
              <a:r>
                <a:rPr lang="en-US" altLang="zh-TW" sz="2000" dirty="0">
                  <a:latin typeface="Times New Roman" panose="02020603050405020304" pitchFamily="18" charset="0"/>
                  <a:cs typeface="Times New Roman" panose="02020603050405020304" pitchFamily="18" charset="0"/>
                </a:rPr>
                <a:t>         /* reestablish the linked list for the next pass */</a:t>
              </a:r>
            </a:p>
            <a:p>
              <a:pPr eaLnBrk="1" hangingPunct="1"/>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ptr</a:t>
              </a:r>
              <a:r>
                <a:rPr lang="en-US" altLang="zh-TW" sz="2000" dirty="0">
                  <a:latin typeface="Times New Roman" panose="02020603050405020304" pitchFamily="18" charset="0"/>
                  <a:cs typeface="Times New Roman" panose="02020603050405020304" pitchFamily="18" charset="0"/>
                </a:rPr>
                <a:t>= NULL;</a:t>
              </a:r>
            </a:p>
            <a:p>
              <a:pPr eaLnBrk="1" hangingPunct="1"/>
              <a:r>
                <a:rPr lang="en-US" altLang="zh-TW" sz="2000" dirty="0">
                  <a:latin typeface="Times New Roman" panose="02020603050405020304" pitchFamily="18" charset="0"/>
                  <a:cs typeface="Times New Roman" panose="02020603050405020304" pitchFamily="18" charset="0"/>
                </a:rPr>
                <a:t>    for (j=RADIX_SIZE-1; j&gt;=0; </a:t>
              </a:r>
              <a:r>
                <a:rPr lang="en-US" altLang="zh-TW" sz="2000" dirty="0" err="1">
                  <a:latin typeface="Times New Roman" panose="02020603050405020304" pitchFamily="18" charset="0"/>
                  <a:cs typeface="Times New Roman" panose="02020603050405020304" pitchFamily="18" charset="0"/>
                </a:rPr>
                <a:t>j++</a:t>
              </a:r>
              <a:r>
                <a:rPr lang="en-US" altLang="zh-TW" sz="2000" dirty="0">
                  <a:latin typeface="Times New Roman" panose="02020603050405020304" pitchFamily="18" charset="0"/>
                  <a:cs typeface="Times New Roman" panose="02020603050405020304" pitchFamily="18" charset="0"/>
                </a:rPr>
                <a:t>)</a:t>
              </a:r>
            </a:p>
            <a:p>
              <a:pPr eaLnBrk="1" hangingPunct="1"/>
              <a:r>
                <a:rPr lang="en-US" altLang="zh-TW" sz="2000" dirty="0">
                  <a:latin typeface="Times New Roman" panose="02020603050405020304" pitchFamily="18" charset="0"/>
                  <a:cs typeface="Times New Roman" panose="02020603050405020304" pitchFamily="18" charset="0"/>
                </a:rPr>
                <a:t>      if (front[j]) {</a:t>
              </a:r>
            </a:p>
            <a:p>
              <a:pPr eaLnBrk="1" hangingPunct="1"/>
              <a:r>
                <a:rPr lang="en-US" altLang="zh-TW" sz="2000" dirty="0">
                  <a:latin typeface="Times New Roman" panose="02020603050405020304" pitchFamily="18" charset="0"/>
                  <a:cs typeface="Times New Roman" panose="02020603050405020304" pitchFamily="18" charset="0"/>
                </a:rPr>
                <a:t>        rear[j]-&gt;link=</a:t>
              </a:r>
              <a:r>
                <a:rPr lang="en-US" altLang="zh-TW" sz="2000" dirty="0" err="1">
                  <a:latin typeface="Times New Roman" panose="02020603050405020304" pitchFamily="18" charset="0"/>
                  <a:cs typeface="Times New Roman" panose="02020603050405020304" pitchFamily="18" charset="0"/>
                </a:rPr>
                <a:t>ptr</a:t>
              </a:r>
              <a:r>
                <a:rPr lang="en-US" altLang="zh-TW" sz="2000" dirty="0">
                  <a:latin typeface="Times New Roman" panose="02020603050405020304" pitchFamily="18" charset="0"/>
                  <a:cs typeface="Times New Roman" panose="02020603050405020304" pitchFamily="18" charset="0"/>
                </a:rPr>
                <a:t>;</a:t>
              </a:r>
            </a:p>
            <a:p>
              <a:pPr eaLnBrk="1" hangingPunct="1"/>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ptr</a:t>
              </a:r>
              <a:r>
                <a:rPr lang="en-US" altLang="zh-TW" sz="2000" dirty="0">
                  <a:latin typeface="Times New Roman" panose="02020603050405020304" pitchFamily="18" charset="0"/>
                  <a:cs typeface="Times New Roman" panose="02020603050405020304" pitchFamily="18" charset="0"/>
                </a:rPr>
                <a:t>=front[j];</a:t>
              </a:r>
            </a:p>
            <a:p>
              <a:pPr eaLnBrk="1" hangingPunct="1"/>
              <a:r>
                <a:rPr lang="en-US" altLang="zh-TW" sz="2000" dirty="0">
                  <a:latin typeface="Times New Roman" panose="02020603050405020304" pitchFamily="18" charset="0"/>
                  <a:cs typeface="Times New Roman" panose="02020603050405020304" pitchFamily="18" charset="0"/>
                </a:rPr>
                <a:t>      }</a:t>
              </a:r>
            </a:p>
            <a:p>
              <a:pPr eaLnBrk="1" hangingPunct="1"/>
              <a:endParaRPr lang="en-US" altLang="zh-TW" sz="2000" dirty="0">
                <a:latin typeface="Times New Roman" panose="02020603050405020304" pitchFamily="18" charset="0"/>
                <a:cs typeface="Times New Roman" panose="02020603050405020304" pitchFamily="18" charset="0"/>
              </a:endParaRPr>
            </a:p>
            <a:p>
              <a:pPr eaLnBrk="1" hangingPunct="1"/>
              <a:r>
                <a:rPr lang="en-US" altLang="zh-TW" sz="2000" dirty="0">
                  <a:latin typeface="Times New Roman" panose="02020603050405020304" pitchFamily="18" charset="0"/>
                  <a:cs typeface="Times New Roman" panose="02020603050405020304" pitchFamily="18" charset="0"/>
                </a:rPr>
                <a:t>  }</a:t>
              </a:r>
            </a:p>
            <a:p>
              <a:pPr eaLnBrk="1" hangingPunct="1"/>
              <a:r>
                <a:rPr lang="en-US" altLang="zh-TW" sz="2000" dirty="0">
                  <a:latin typeface="Times New Roman" panose="02020603050405020304" pitchFamily="18" charset="0"/>
                  <a:cs typeface="Times New Roman" panose="02020603050405020304" pitchFamily="18" charset="0"/>
                </a:rPr>
                <a:t>  return </a:t>
              </a:r>
              <a:r>
                <a:rPr lang="en-US" altLang="zh-TW" sz="2000" dirty="0" err="1">
                  <a:latin typeface="Times New Roman" panose="02020603050405020304" pitchFamily="18" charset="0"/>
                  <a:cs typeface="Times New Roman" panose="02020603050405020304" pitchFamily="18" charset="0"/>
                </a:rPr>
                <a:t>ptr</a:t>
              </a:r>
              <a:r>
                <a:rPr lang="en-US" altLang="zh-TW" sz="2000" dirty="0">
                  <a:latin typeface="Times New Roman" panose="02020603050405020304" pitchFamily="18" charset="0"/>
                  <a:cs typeface="Times New Roman" panose="02020603050405020304" pitchFamily="18" charset="0"/>
                </a:rPr>
                <a:t>;</a:t>
              </a:r>
            </a:p>
            <a:p>
              <a:pPr eaLnBrk="1" hangingPunct="1"/>
              <a:r>
                <a:rPr lang="en-US" altLang="zh-TW" sz="2000" dirty="0">
                  <a:latin typeface="Times New Roman" panose="02020603050405020304" pitchFamily="18" charset="0"/>
                  <a:cs typeface="Times New Roman" panose="02020603050405020304" pitchFamily="18" charset="0"/>
                </a:rPr>
                <a:t>}</a:t>
              </a:r>
            </a:p>
          </p:txBody>
        </p:sp>
        <p:sp>
          <p:nvSpPr>
            <p:cNvPr id="17" name="Text Box 11">
              <a:extLst>
                <a:ext uri="{FF2B5EF4-FFF2-40B4-BE49-F238E27FC236}">
                  <a16:creationId xmlns:a16="http://schemas.microsoft.com/office/drawing/2014/main" id="{F561F419-9EB0-42E0-A7A0-F849A681F23C}"/>
                </a:ext>
              </a:extLst>
            </p:cNvPr>
            <p:cNvSpPr txBox="1">
              <a:spLocks noChangeArrowheads="1"/>
            </p:cNvSpPr>
            <p:nvPr/>
          </p:nvSpPr>
          <p:spPr bwMode="auto">
            <a:xfrm>
              <a:off x="5664201" y="2420939"/>
              <a:ext cx="17432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2000">
                  <a:latin typeface="Times New Roman" panose="02020603050405020304" pitchFamily="18" charset="0"/>
                  <a:cs typeface="Times New Roman" panose="02020603050405020304" pitchFamily="18" charset="0"/>
                </a:rPr>
                <a:t>Get next record.</a:t>
              </a:r>
            </a:p>
          </p:txBody>
        </p:sp>
        <p:sp>
          <p:nvSpPr>
            <p:cNvPr id="18" name="Line 14">
              <a:extLst>
                <a:ext uri="{FF2B5EF4-FFF2-40B4-BE49-F238E27FC236}">
                  <a16:creationId xmlns:a16="http://schemas.microsoft.com/office/drawing/2014/main" id="{A4FD0136-4B01-4101-94C9-66A6C9A2A85E}"/>
                </a:ext>
              </a:extLst>
            </p:cNvPr>
            <p:cNvSpPr>
              <a:spLocks noChangeShapeType="1"/>
            </p:cNvSpPr>
            <p:nvPr/>
          </p:nvSpPr>
          <p:spPr bwMode="auto">
            <a:xfrm flipH="1">
              <a:off x="3000375" y="2997200"/>
              <a:ext cx="50323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IN" sz="2000">
                <a:latin typeface="Times New Roman" panose="02020603050405020304" pitchFamily="18" charset="0"/>
                <a:cs typeface="Times New Roman" panose="02020603050405020304" pitchFamily="18" charset="0"/>
              </a:endParaRPr>
            </a:p>
          </p:txBody>
        </p:sp>
        <p:sp>
          <p:nvSpPr>
            <p:cNvPr id="19" name="Line 15">
              <a:extLst>
                <a:ext uri="{FF2B5EF4-FFF2-40B4-BE49-F238E27FC236}">
                  <a16:creationId xmlns:a16="http://schemas.microsoft.com/office/drawing/2014/main" id="{01DA1E0B-DBF4-4DFE-95CB-0D0EBA514A4F}"/>
                </a:ext>
              </a:extLst>
            </p:cNvPr>
            <p:cNvSpPr>
              <a:spLocks noChangeShapeType="1"/>
            </p:cNvSpPr>
            <p:nvPr/>
          </p:nvSpPr>
          <p:spPr bwMode="auto">
            <a:xfrm>
              <a:off x="3000375" y="2060576"/>
              <a:ext cx="0" cy="9366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IN" sz="2000">
                <a:latin typeface="Times New Roman" panose="02020603050405020304" pitchFamily="18" charset="0"/>
                <a:cs typeface="Times New Roman" panose="02020603050405020304" pitchFamily="18" charset="0"/>
              </a:endParaRPr>
            </a:p>
          </p:txBody>
        </p:sp>
        <p:sp>
          <p:nvSpPr>
            <p:cNvPr id="20" name="Text Box 16">
              <a:extLst>
                <a:ext uri="{FF2B5EF4-FFF2-40B4-BE49-F238E27FC236}">
                  <a16:creationId xmlns:a16="http://schemas.microsoft.com/office/drawing/2014/main" id="{CF0D4A43-648C-4DF0-B188-8D785BE91588}"/>
                </a:ext>
              </a:extLst>
            </p:cNvPr>
            <p:cNvSpPr txBox="1">
              <a:spLocks noChangeArrowheads="1"/>
            </p:cNvSpPr>
            <p:nvPr/>
          </p:nvSpPr>
          <p:spPr bwMode="auto">
            <a:xfrm>
              <a:off x="2784476" y="2997200"/>
              <a:ext cx="6328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2000">
                  <a:latin typeface="Times New Roman" panose="02020603050405020304" pitchFamily="18" charset="0"/>
                  <a:cs typeface="Times New Roman" panose="02020603050405020304" pitchFamily="18" charset="0"/>
                </a:rPr>
                <a:t>O(n)</a:t>
              </a:r>
            </a:p>
          </p:txBody>
        </p:sp>
        <p:sp>
          <p:nvSpPr>
            <p:cNvPr id="21" name="Line 17">
              <a:extLst>
                <a:ext uri="{FF2B5EF4-FFF2-40B4-BE49-F238E27FC236}">
                  <a16:creationId xmlns:a16="http://schemas.microsoft.com/office/drawing/2014/main" id="{875B9A4C-8BBD-4689-93D1-9E4D46684EA7}"/>
                </a:ext>
              </a:extLst>
            </p:cNvPr>
            <p:cNvSpPr>
              <a:spLocks noChangeShapeType="1"/>
            </p:cNvSpPr>
            <p:nvPr/>
          </p:nvSpPr>
          <p:spPr bwMode="auto">
            <a:xfrm flipH="1">
              <a:off x="3360738" y="3933825"/>
              <a:ext cx="21590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IN" sz="2000">
                <a:latin typeface="Times New Roman" panose="02020603050405020304" pitchFamily="18" charset="0"/>
                <a:cs typeface="Times New Roman" panose="02020603050405020304" pitchFamily="18" charset="0"/>
              </a:endParaRPr>
            </a:p>
          </p:txBody>
        </p:sp>
        <p:sp>
          <p:nvSpPr>
            <p:cNvPr id="22" name="Line 18">
              <a:extLst>
                <a:ext uri="{FF2B5EF4-FFF2-40B4-BE49-F238E27FC236}">
                  <a16:creationId xmlns:a16="http://schemas.microsoft.com/office/drawing/2014/main" id="{CAF0FC37-20BE-4561-946E-14F5A54E271B}"/>
                </a:ext>
              </a:extLst>
            </p:cNvPr>
            <p:cNvSpPr>
              <a:spLocks noChangeShapeType="1"/>
            </p:cNvSpPr>
            <p:nvPr/>
          </p:nvSpPr>
          <p:spPr bwMode="auto">
            <a:xfrm>
              <a:off x="3360738" y="3933825"/>
              <a:ext cx="0" cy="13668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IN" sz="2000">
                <a:latin typeface="Times New Roman" panose="02020603050405020304" pitchFamily="18" charset="0"/>
                <a:cs typeface="Times New Roman" panose="02020603050405020304" pitchFamily="18" charset="0"/>
              </a:endParaRPr>
            </a:p>
          </p:txBody>
        </p:sp>
        <p:sp>
          <p:nvSpPr>
            <p:cNvPr id="23" name="Line 19">
              <a:extLst>
                <a:ext uri="{FF2B5EF4-FFF2-40B4-BE49-F238E27FC236}">
                  <a16:creationId xmlns:a16="http://schemas.microsoft.com/office/drawing/2014/main" id="{C24AC0C8-9AC0-4C76-BA0B-2B01CD7F0F7D}"/>
                </a:ext>
              </a:extLst>
            </p:cNvPr>
            <p:cNvSpPr>
              <a:spLocks noChangeShapeType="1"/>
            </p:cNvSpPr>
            <p:nvPr/>
          </p:nvSpPr>
          <p:spPr bwMode="auto">
            <a:xfrm>
              <a:off x="3356911" y="5300663"/>
              <a:ext cx="29116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IN" sz="2000" dirty="0">
                <a:latin typeface="Times New Roman" panose="02020603050405020304" pitchFamily="18" charset="0"/>
                <a:cs typeface="Times New Roman" panose="02020603050405020304" pitchFamily="18" charset="0"/>
              </a:endParaRPr>
            </a:p>
          </p:txBody>
        </p:sp>
        <p:sp>
          <p:nvSpPr>
            <p:cNvPr id="24" name="Text Box 20">
              <a:extLst>
                <a:ext uri="{FF2B5EF4-FFF2-40B4-BE49-F238E27FC236}">
                  <a16:creationId xmlns:a16="http://schemas.microsoft.com/office/drawing/2014/main" id="{C97D509B-AD60-48C0-B5C4-F06D59994DCC}"/>
                </a:ext>
              </a:extLst>
            </p:cNvPr>
            <p:cNvSpPr txBox="1">
              <a:spLocks noChangeArrowheads="1"/>
            </p:cNvSpPr>
            <p:nvPr/>
          </p:nvSpPr>
          <p:spPr bwMode="auto">
            <a:xfrm>
              <a:off x="2711451" y="4437063"/>
              <a:ext cx="5919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2000">
                  <a:latin typeface="Times New Roman" panose="02020603050405020304" pitchFamily="18" charset="0"/>
                  <a:cs typeface="Times New Roman" panose="02020603050405020304" pitchFamily="18" charset="0"/>
                </a:rPr>
                <a:t>O(r)</a:t>
              </a:r>
            </a:p>
          </p:txBody>
        </p:sp>
        <p:sp>
          <p:nvSpPr>
            <p:cNvPr id="25" name="Line 21">
              <a:extLst>
                <a:ext uri="{FF2B5EF4-FFF2-40B4-BE49-F238E27FC236}">
                  <a16:creationId xmlns:a16="http://schemas.microsoft.com/office/drawing/2014/main" id="{4614C8FB-3121-4043-BBBD-3B97D6A25826}"/>
                </a:ext>
              </a:extLst>
            </p:cNvPr>
            <p:cNvSpPr>
              <a:spLocks noChangeShapeType="1"/>
            </p:cNvSpPr>
            <p:nvPr/>
          </p:nvSpPr>
          <p:spPr bwMode="auto">
            <a:xfrm flipH="1">
              <a:off x="2640014" y="5661025"/>
              <a:ext cx="72072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IN" sz="2000">
                <a:latin typeface="Times New Roman" panose="02020603050405020304" pitchFamily="18" charset="0"/>
                <a:cs typeface="Times New Roman" panose="02020603050405020304" pitchFamily="18" charset="0"/>
              </a:endParaRPr>
            </a:p>
          </p:txBody>
        </p:sp>
        <p:sp>
          <p:nvSpPr>
            <p:cNvPr id="26" name="Line 22">
              <a:extLst>
                <a:ext uri="{FF2B5EF4-FFF2-40B4-BE49-F238E27FC236}">
                  <a16:creationId xmlns:a16="http://schemas.microsoft.com/office/drawing/2014/main" id="{19DA6A4B-6BDD-400D-91C5-77C8DEFE1AA6}"/>
                </a:ext>
              </a:extLst>
            </p:cNvPr>
            <p:cNvSpPr>
              <a:spLocks noChangeShapeType="1"/>
            </p:cNvSpPr>
            <p:nvPr/>
          </p:nvSpPr>
          <p:spPr bwMode="auto">
            <a:xfrm>
              <a:off x="2640013" y="2060575"/>
              <a:ext cx="0" cy="3600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IN" sz="2000">
                <a:latin typeface="Times New Roman" panose="02020603050405020304" pitchFamily="18" charset="0"/>
                <a:cs typeface="Times New Roman" panose="02020603050405020304" pitchFamily="18" charset="0"/>
              </a:endParaRPr>
            </a:p>
          </p:txBody>
        </p:sp>
        <p:sp>
          <p:nvSpPr>
            <p:cNvPr id="27" name="Text Box 23">
              <a:extLst>
                <a:ext uri="{FF2B5EF4-FFF2-40B4-BE49-F238E27FC236}">
                  <a16:creationId xmlns:a16="http://schemas.microsoft.com/office/drawing/2014/main" id="{EAC5F75D-2D57-49BF-9099-2BB5417E8649}"/>
                </a:ext>
              </a:extLst>
            </p:cNvPr>
            <p:cNvSpPr txBox="1">
              <a:spLocks noChangeArrowheads="1"/>
            </p:cNvSpPr>
            <p:nvPr/>
          </p:nvSpPr>
          <p:spPr bwMode="auto">
            <a:xfrm>
              <a:off x="1558926" y="3500438"/>
              <a:ext cx="11319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24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24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24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2000">
                  <a:latin typeface="Times New Roman" panose="02020603050405020304" pitchFamily="18" charset="0"/>
                  <a:cs typeface="Times New Roman" panose="02020603050405020304" pitchFamily="18" charset="0"/>
                </a:rPr>
                <a:t>O(d(n+r))</a:t>
              </a:r>
            </a:p>
          </p:txBody>
        </p:sp>
      </p:grpSp>
    </p:spTree>
    <p:extLst>
      <p:ext uri="{BB962C8B-B14F-4D97-AF65-F5344CB8AC3E}">
        <p14:creationId xmlns:p14="http://schemas.microsoft.com/office/powerpoint/2010/main" val="16585387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52</a:t>
            </a:fld>
            <a:endParaRPr lang="en-IN" dirty="0"/>
          </a:p>
        </p:txBody>
      </p:sp>
      <p:sp>
        <p:nvSpPr>
          <p:cNvPr id="7" name="Rectangle 6"/>
          <p:cNvSpPr/>
          <p:nvPr/>
        </p:nvSpPr>
        <p:spPr>
          <a:xfrm>
            <a:off x="64168" y="1081079"/>
            <a:ext cx="11835441" cy="5539978"/>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Self Assessment Questions</a:t>
            </a:r>
          </a:p>
          <a:p>
            <a:pPr marL="360000" lvl="4"/>
            <a:endParaRPr lang="en-US" sz="1000" b="1" dirty="0" smtClean="0">
              <a:latin typeface="Times New Roman" panose="02020603050405020304" pitchFamily="18" charset="0"/>
              <a:cs typeface="Times New Roman" panose="02020603050405020304" pitchFamily="18" charset="0"/>
            </a:endParaRPr>
          </a:p>
          <a:p>
            <a:pPr marL="360000" lvl="4"/>
            <a:endParaRPr lang="en-US" sz="1000" b="1" dirty="0">
              <a:latin typeface="Times New Roman" panose="02020603050405020304" pitchFamily="18" charset="0"/>
              <a:cs typeface="Times New Roman" panose="02020603050405020304" pitchFamily="18" charset="0"/>
            </a:endParaRPr>
          </a:p>
          <a:p>
            <a:pPr marL="360000" lvl="4"/>
            <a:endParaRPr lang="en-US" sz="1000" b="1" dirty="0">
              <a:latin typeface="Times New Roman" panose="02020603050405020304" pitchFamily="18" charset="0"/>
              <a:cs typeface="Times New Roman" panose="02020603050405020304" pitchFamily="18" charset="0"/>
            </a:endParaRPr>
          </a:p>
          <a:p>
            <a:pPr marL="1177200" lvl="6"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Which of the following is not a stable sorting algorithm?   </a:t>
            </a:r>
            <a:endParaRPr lang="en-US" sz="2000" dirty="0" smtClean="0">
              <a:latin typeface="Times New Roman" panose="02020603050405020304" pitchFamily="18" charset="0"/>
              <a:cs typeface="Times New Roman" panose="02020603050405020304" pitchFamily="18" charset="0"/>
            </a:endParaRPr>
          </a:p>
          <a:p>
            <a:pPr marL="1177200" lvl="6" indent="-457200">
              <a:lnSpc>
                <a:spcPct val="150000"/>
              </a:lnSpc>
              <a:buFont typeface="+mj-lt"/>
              <a:buAutoNum type="arabicPeriod"/>
            </a:pPr>
            <a:endParaRPr lang="en-US" sz="2000" dirty="0">
              <a:latin typeface="Times New Roman" panose="02020603050405020304" pitchFamily="18" charset="0"/>
              <a:cs typeface="Times New Roman" panose="02020603050405020304" pitchFamily="18" charset="0"/>
            </a:endParaRPr>
          </a:p>
          <a:p>
            <a:pPr marL="2091600" lvl="8" indent="-457200">
              <a:lnSpc>
                <a:spcPct val="150000"/>
              </a:lnSpc>
              <a:buFont typeface="+mj-lt"/>
              <a:buAutoNum type="alphaLcParenR"/>
            </a:pPr>
            <a:r>
              <a:rPr lang="en-US" sz="2000" dirty="0">
                <a:latin typeface="Times New Roman" panose="02020603050405020304" pitchFamily="18" charset="0"/>
                <a:cs typeface="Times New Roman" panose="02020603050405020304" pitchFamily="18" charset="0"/>
              </a:rPr>
              <a:t>Insertion sort</a:t>
            </a:r>
          </a:p>
          <a:p>
            <a:pPr marL="2091600" lvl="8" indent="-457200">
              <a:lnSpc>
                <a:spcPct val="150000"/>
              </a:lnSpc>
              <a:buFont typeface="+mj-lt"/>
              <a:buAutoNum type="alphaLcParenR"/>
            </a:pPr>
            <a:r>
              <a:rPr lang="en-US" sz="2000" dirty="0">
                <a:latin typeface="Times New Roman" panose="02020603050405020304" pitchFamily="18" charset="0"/>
                <a:cs typeface="Times New Roman" panose="02020603050405020304" pitchFamily="18" charset="0"/>
              </a:rPr>
              <a:t>Selection sort</a:t>
            </a:r>
          </a:p>
          <a:p>
            <a:pPr marL="2091600" lvl="8" indent="-457200">
              <a:lnSpc>
                <a:spcPct val="150000"/>
              </a:lnSpc>
              <a:buFont typeface="+mj-lt"/>
              <a:buAutoNum type="alphaLcParenR"/>
            </a:pPr>
            <a:r>
              <a:rPr lang="en-US" sz="2000" dirty="0">
                <a:latin typeface="Times New Roman" panose="02020603050405020304" pitchFamily="18" charset="0"/>
                <a:cs typeface="Times New Roman" panose="02020603050405020304" pitchFamily="18" charset="0"/>
              </a:rPr>
              <a:t>Bubble sort </a:t>
            </a:r>
          </a:p>
          <a:p>
            <a:pPr marL="2091600" lvl="8" indent="-457200">
              <a:lnSpc>
                <a:spcPct val="150000"/>
              </a:lnSpc>
              <a:buFont typeface="+mj-lt"/>
              <a:buAutoNum type="alphaLcParenR"/>
            </a:pPr>
            <a:r>
              <a:rPr lang="en-US" sz="2000" dirty="0">
                <a:latin typeface="Times New Roman" panose="02020603050405020304" pitchFamily="18" charset="0"/>
                <a:cs typeface="Times New Roman" panose="02020603050405020304" pitchFamily="18" charset="0"/>
              </a:rPr>
              <a:t>Merge </a:t>
            </a:r>
            <a:r>
              <a:rPr lang="en-US" sz="2000" dirty="0" smtClean="0">
                <a:latin typeface="Times New Roman" panose="02020603050405020304" pitchFamily="18" charset="0"/>
                <a:cs typeface="Times New Roman" panose="02020603050405020304" pitchFamily="18" charset="0"/>
              </a:rPr>
              <a:t>sort</a:t>
            </a:r>
          </a:p>
          <a:p>
            <a:pPr marL="2091600" lvl="8" indent="-457200">
              <a:lnSpc>
                <a:spcPct val="150000"/>
              </a:lnSpc>
              <a:buFont typeface="+mj-lt"/>
              <a:buAutoNum type="alphaLcParenR"/>
            </a:pPr>
            <a:endParaRPr lang="en-IN" sz="2000" dirty="0">
              <a:latin typeface="Times New Roman" panose="02020603050405020304" pitchFamily="18" charset="0"/>
              <a:cs typeface="Times New Roman" panose="02020603050405020304" pitchFamily="18" charset="0"/>
            </a:endParaRPr>
          </a:p>
          <a:p>
            <a:pPr marL="1177200" lvl="7">
              <a:lnSpc>
                <a:spcPct val="150000"/>
              </a:lnSpc>
            </a:pPr>
            <a:r>
              <a:rPr lang="en-IN" sz="2000" b="1" dirty="0">
                <a:latin typeface="Times New Roman" panose="02020603050405020304" pitchFamily="18" charset="0"/>
                <a:cs typeface="Times New Roman" panose="02020603050405020304" pitchFamily="18" charset="0"/>
              </a:rPr>
              <a:t>Answer:  </a:t>
            </a:r>
            <a:r>
              <a:rPr lang="en-US" sz="2000" b="1" dirty="0" smtClean="0">
                <a:latin typeface="Times New Roman" panose="02020603050405020304" pitchFamily="18" charset="0"/>
                <a:cs typeface="Times New Roman" panose="02020603050405020304" pitchFamily="18" charset="0"/>
              </a:rPr>
              <a:t>b)</a:t>
            </a:r>
            <a:endParaRPr lang="en-US" sz="2000" b="1" dirty="0">
              <a:latin typeface="Times New Roman" panose="02020603050405020304" pitchFamily="18" charset="0"/>
              <a:cs typeface="Times New Roman" panose="02020603050405020304" pitchFamily="18" charset="0"/>
            </a:endParaRPr>
          </a:p>
          <a:p>
            <a:pPr marL="1177200" lvl="7">
              <a:lnSpc>
                <a:spcPct val="150000"/>
              </a:lnSpc>
            </a:pPr>
            <a:endParaRPr lang="en-IN" sz="2000" b="1" dirty="0">
              <a:latin typeface="Times New Roman" panose="02020603050405020304" pitchFamily="18" charset="0"/>
              <a:cs typeface="Times New Roman" panose="02020603050405020304" pitchFamily="18" charset="0"/>
            </a:endParaRPr>
          </a:p>
          <a:p>
            <a:pPr marL="1177200" lvl="7">
              <a:lnSpc>
                <a:spcPct val="150000"/>
              </a:lnSpc>
            </a:pPr>
            <a:r>
              <a:rPr lang="en-IN" sz="2000" dirty="0">
                <a:latin typeface="Times New Roman" panose="02020603050405020304" pitchFamily="18" charset="0"/>
                <a:cs typeface="Times New Roman" panose="02020603050405020304" pitchFamily="18" charset="0"/>
              </a:rPr>
              <a:t>  </a:t>
            </a: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84597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53</a:t>
            </a:fld>
            <a:endParaRPr lang="en-IN" dirty="0"/>
          </a:p>
        </p:txBody>
      </p:sp>
      <p:sp>
        <p:nvSpPr>
          <p:cNvPr id="7" name="Rectangle 6"/>
          <p:cNvSpPr/>
          <p:nvPr/>
        </p:nvSpPr>
        <p:spPr>
          <a:xfrm>
            <a:off x="64168" y="1081079"/>
            <a:ext cx="11835441" cy="5478423"/>
          </a:xfrm>
          <a:prstGeom prst="rect">
            <a:avLst/>
          </a:prstGeom>
        </p:spPr>
        <p:txBody>
          <a:bodyPr wrap="square">
            <a:spAutoFit/>
          </a:bodyPr>
          <a:lstStyle/>
          <a:p>
            <a:pPr marL="360000" lvl="4"/>
            <a:endParaRPr lang="en-US" sz="1000" b="1" dirty="0" smtClean="0">
              <a:latin typeface="Times New Roman" panose="02020603050405020304" pitchFamily="18" charset="0"/>
              <a:cs typeface="Times New Roman" panose="02020603050405020304" pitchFamily="18" charset="0"/>
            </a:endParaRPr>
          </a:p>
          <a:p>
            <a:pPr marL="360000" lvl="4"/>
            <a:endParaRPr lang="en-US" sz="1000" b="1" dirty="0" smtClean="0">
              <a:latin typeface="Times New Roman" panose="02020603050405020304" pitchFamily="18" charset="0"/>
              <a:cs typeface="Times New Roman" panose="02020603050405020304" pitchFamily="18" charset="0"/>
            </a:endParaRPr>
          </a:p>
          <a:p>
            <a:pPr marL="360000" lvl="4"/>
            <a:endParaRPr lang="en-US" sz="1000" b="1" dirty="0">
              <a:latin typeface="Times New Roman" panose="02020603050405020304" pitchFamily="18" charset="0"/>
              <a:cs typeface="Times New Roman" panose="02020603050405020304" pitchFamily="18" charset="0"/>
            </a:endParaRPr>
          </a:p>
          <a:p>
            <a:pPr marL="360000" lvl="4"/>
            <a:endParaRPr lang="en-US" sz="1000" b="1" dirty="0">
              <a:latin typeface="Times New Roman" panose="02020603050405020304" pitchFamily="18" charset="0"/>
              <a:cs typeface="Times New Roman" panose="02020603050405020304" pitchFamily="18" charset="0"/>
            </a:endParaRPr>
          </a:p>
          <a:p>
            <a:pPr marL="1177200" lvl="6" indent="-457200">
              <a:buAutoNum type="arabicPeriod" startAt="2"/>
            </a:pPr>
            <a:r>
              <a:rPr lang="en-US" sz="2000" dirty="0" smtClean="0">
                <a:latin typeface="Times New Roman" panose="02020603050405020304" pitchFamily="18" charset="0"/>
                <a:cs typeface="Times New Roman" panose="02020603050405020304" pitchFamily="18" charset="0"/>
              </a:rPr>
              <a:t>If </a:t>
            </a:r>
            <a:r>
              <a:rPr lang="en-US" sz="2000" dirty="0">
                <a:latin typeface="Times New Roman" panose="02020603050405020304" pitchFamily="18" charset="0"/>
                <a:cs typeface="Times New Roman" panose="02020603050405020304" pitchFamily="18" charset="0"/>
              </a:rPr>
              <a:t>the given input array is sorted or nearly sorted, which of the following algorithm gives the best performance</a:t>
            </a:r>
            <a:r>
              <a:rPr lang="en-US" sz="2000" dirty="0" smtClean="0">
                <a:latin typeface="Times New Roman" panose="02020603050405020304" pitchFamily="18" charset="0"/>
                <a:cs typeface="Times New Roman" panose="02020603050405020304" pitchFamily="18" charset="0"/>
              </a:rPr>
              <a:t>?</a:t>
            </a:r>
          </a:p>
          <a:p>
            <a:pPr marL="1177200" lvl="6" indent="-457200">
              <a:lnSpc>
                <a:spcPct val="150000"/>
              </a:lnSpc>
              <a:buAutoNum type="arabicPeriod" startAt="2"/>
            </a:pPr>
            <a:endParaRPr lang="en-US" sz="2000" dirty="0">
              <a:latin typeface="Times New Roman" panose="02020603050405020304" pitchFamily="18" charset="0"/>
              <a:cs typeface="Times New Roman" panose="02020603050405020304" pitchFamily="18" charset="0"/>
            </a:endParaRPr>
          </a:p>
          <a:p>
            <a:pPr marL="2091600" lvl="8" indent="-457200">
              <a:lnSpc>
                <a:spcPct val="150000"/>
              </a:lnSpc>
              <a:buFont typeface="+mj-lt"/>
              <a:buAutoNum type="alphaLcParenR"/>
            </a:pPr>
            <a:r>
              <a:rPr lang="en-US" sz="2000" dirty="0">
                <a:latin typeface="Times New Roman" panose="02020603050405020304" pitchFamily="18" charset="0"/>
                <a:cs typeface="Times New Roman" panose="02020603050405020304" pitchFamily="18" charset="0"/>
              </a:rPr>
              <a:t>Insertion sort</a:t>
            </a:r>
          </a:p>
          <a:p>
            <a:pPr marL="2091600" lvl="8" indent="-457200">
              <a:lnSpc>
                <a:spcPct val="150000"/>
              </a:lnSpc>
              <a:buFont typeface="+mj-lt"/>
              <a:buAutoNum type="alphaLcParenR"/>
            </a:pPr>
            <a:r>
              <a:rPr lang="en-US" sz="2000" dirty="0">
                <a:latin typeface="Times New Roman" panose="02020603050405020304" pitchFamily="18" charset="0"/>
                <a:cs typeface="Times New Roman" panose="02020603050405020304" pitchFamily="18" charset="0"/>
              </a:rPr>
              <a:t>Selection sort</a:t>
            </a:r>
          </a:p>
          <a:p>
            <a:pPr marL="2091600" lvl="8" indent="-457200">
              <a:lnSpc>
                <a:spcPct val="150000"/>
              </a:lnSpc>
              <a:buFont typeface="+mj-lt"/>
              <a:buAutoNum type="alphaLcParenR"/>
            </a:pPr>
            <a:r>
              <a:rPr lang="en-US" sz="2000" dirty="0">
                <a:latin typeface="Times New Roman" panose="02020603050405020304" pitchFamily="18" charset="0"/>
                <a:cs typeface="Times New Roman" panose="02020603050405020304" pitchFamily="18" charset="0"/>
              </a:rPr>
              <a:t>Quick sort</a:t>
            </a:r>
          </a:p>
          <a:p>
            <a:pPr marL="2091600" lvl="8" indent="-457200">
              <a:lnSpc>
                <a:spcPct val="150000"/>
              </a:lnSpc>
              <a:buFont typeface="+mj-lt"/>
              <a:buAutoNum type="alphaLcParenR"/>
            </a:pPr>
            <a:r>
              <a:rPr lang="en-US" sz="2000" dirty="0">
                <a:latin typeface="Times New Roman" panose="02020603050405020304" pitchFamily="18" charset="0"/>
                <a:cs typeface="Times New Roman" panose="02020603050405020304" pitchFamily="18" charset="0"/>
              </a:rPr>
              <a:t>Merge sort</a:t>
            </a:r>
          </a:p>
          <a:p>
            <a:pPr marL="2091600" lvl="8" indent="-457200">
              <a:lnSpc>
                <a:spcPct val="150000"/>
              </a:lnSpc>
              <a:buFont typeface="+mj-lt"/>
              <a:buAutoNum type="alphaLcParenR"/>
            </a:pPr>
            <a:endParaRPr lang="en-IN" sz="2000" dirty="0">
              <a:latin typeface="Times New Roman" panose="02020603050405020304" pitchFamily="18" charset="0"/>
              <a:cs typeface="Times New Roman" panose="02020603050405020304" pitchFamily="18" charset="0"/>
            </a:endParaRPr>
          </a:p>
          <a:p>
            <a:pPr marL="1177200" lvl="7">
              <a:lnSpc>
                <a:spcPct val="150000"/>
              </a:lnSpc>
            </a:pPr>
            <a:r>
              <a:rPr lang="en-IN" sz="2000" b="1" dirty="0">
                <a:latin typeface="Times New Roman" panose="02020603050405020304" pitchFamily="18" charset="0"/>
                <a:cs typeface="Times New Roman" panose="02020603050405020304" pitchFamily="18" charset="0"/>
              </a:rPr>
              <a:t>Answer:  </a:t>
            </a:r>
            <a:r>
              <a:rPr lang="en-IN" sz="2000" b="1" dirty="0" smtClean="0">
                <a:latin typeface="Times New Roman" panose="02020603050405020304" pitchFamily="18" charset="0"/>
                <a:cs typeface="Times New Roman" panose="02020603050405020304" pitchFamily="18" charset="0"/>
              </a:rPr>
              <a:t>a</a:t>
            </a:r>
            <a:r>
              <a:rPr lang="en-US" sz="2000" b="1" dirty="0" smtClean="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a:p>
            <a:pPr marL="1177200" lvl="7">
              <a:lnSpc>
                <a:spcPct val="150000"/>
              </a:lnSpc>
            </a:pPr>
            <a:endParaRPr lang="en-IN" sz="2000" b="1" dirty="0">
              <a:latin typeface="Times New Roman" panose="02020603050405020304" pitchFamily="18" charset="0"/>
              <a:cs typeface="Times New Roman" panose="02020603050405020304" pitchFamily="18" charset="0"/>
            </a:endParaRPr>
          </a:p>
          <a:p>
            <a:pPr marL="1177200" lvl="7">
              <a:lnSpc>
                <a:spcPct val="150000"/>
              </a:lnSpc>
            </a:pPr>
            <a:r>
              <a:rPr lang="en-IN" sz="2000" dirty="0">
                <a:latin typeface="Times New Roman" panose="02020603050405020304" pitchFamily="18" charset="0"/>
                <a:cs typeface="Times New Roman" panose="02020603050405020304" pitchFamily="18" charset="0"/>
              </a:rPr>
              <a:t>  </a:t>
            </a: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399119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54</a:t>
            </a:fld>
            <a:endParaRPr lang="en-IN" dirty="0"/>
          </a:p>
        </p:txBody>
      </p:sp>
      <p:sp>
        <p:nvSpPr>
          <p:cNvPr id="7" name="Rectangle 6"/>
          <p:cNvSpPr/>
          <p:nvPr/>
        </p:nvSpPr>
        <p:spPr>
          <a:xfrm>
            <a:off x="64168" y="1081079"/>
            <a:ext cx="11835441" cy="5478423"/>
          </a:xfrm>
          <a:prstGeom prst="rect">
            <a:avLst/>
          </a:prstGeom>
        </p:spPr>
        <p:txBody>
          <a:bodyPr wrap="square">
            <a:spAutoFit/>
          </a:bodyPr>
          <a:lstStyle/>
          <a:p>
            <a:pPr marL="360000" lvl="4"/>
            <a:endParaRPr lang="en-US" sz="1000" b="1" dirty="0" smtClean="0">
              <a:latin typeface="Times New Roman" panose="02020603050405020304" pitchFamily="18" charset="0"/>
              <a:cs typeface="Times New Roman" panose="02020603050405020304" pitchFamily="18" charset="0"/>
            </a:endParaRPr>
          </a:p>
          <a:p>
            <a:pPr marL="360000" lvl="4"/>
            <a:endParaRPr lang="en-US" sz="1000" b="1" dirty="0">
              <a:latin typeface="Times New Roman" panose="02020603050405020304" pitchFamily="18" charset="0"/>
              <a:cs typeface="Times New Roman" panose="02020603050405020304" pitchFamily="18" charset="0"/>
            </a:endParaRPr>
          </a:p>
          <a:p>
            <a:pPr marL="360000" lvl="4"/>
            <a:endParaRPr lang="en-US" sz="1000" b="1" dirty="0" smtClean="0">
              <a:latin typeface="Times New Roman" panose="02020603050405020304" pitchFamily="18" charset="0"/>
              <a:cs typeface="Times New Roman" panose="02020603050405020304" pitchFamily="18" charset="0"/>
            </a:endParaRPr>
          </a:p>
          <a:p>
            <a:pPr marL="360000" lvl="4"/>
            <a:endParaRPr lang="en-US" sz="1000" b="1" dirty="0">
              <a:latin typeface="Times New Roman" panose="02020603050405020304" pitchFamily="18" charset="0"/>
              <a:cs typeface="Times New Roman" panose="02020603050405020304" pitchFamily="18" charset="0"/>
            </a:endParaRPr>
          </a:p>
          <a:p>
            <a:pPr marL="360000" lvl="4"/>
            <a:endParaRPr lang="en-US" sz="1000" b="1" dirty="0">
              <a:latin typeface="Times New Roman" panose="02020603050405020304" pitchFamily="18" charset="0"/>
              <a:cs typeface="Times New Roman" panose="02020603050405020304" pitchFamily="18" charset="0"/>
            </a:endParaRPr>
          </a:p>
          <a:p>
            <a:pPr marL="720000" lvl="6">
              <a:lnSpc>
                <a:spcPct val="150000"/>
              </a:lnSpc>
            </a:pPr>
            <a:r>
              <a:rPr lang="en-US" sz="2000" dirty="0">
                <a:latin typeface="Times New Roman" panose="02020603050405020304" pitchFamily="18" charset="0"/>
                <a:cs typeface="Times New Roman" panose="02020603050405020304" pitchFamily="18" charset="0"/>
              </a:rPr>
              <a:t>3. Which of the following algorithm pays the least attention to the ordering of the elements in the input list?</a:t>
            </a:r>
          </a:p>
          <a:p>
            <a:pPr marL="1177200" lvl="6" indent="-457200">
              <a:lnSpc>
                <a:spcPct val="150000"/>
              </a:lnSpc>
              <a:buFont typeface="+mj-lt"/>
              <a:buAutoNum type="arabicPeriod"/>
            </a:pPr>
            <a:endParaRPr lang="en-US" sz="2000" dirty="0">
              <a:latin typeface="Times New Roman" panose="02020603050405020304" pitchFamily="18" charset="0"/>
              <a:cs typeface="Times New Roman" panose="02020603050405020304" pitchFamily="18" charset="0"/>
            </a:endParaRPr>
          </a:p>
          <a:p>
            <a:pPr marL="2091600" lvl="8" indent="-457200">
              <a:lnSpc>
                <a:spcPct val="150000"/>
              </a:lnSpc>
              <a:buFont typeface="+mj-lt"/>
              <a:buAutoNum type="alphaLcParenR"/>
            </a:pPr>
            <a:r>
              <a:rPr lang="en-US" sz="2000" dirty="0">
                <a:latin typeface="Times New Roman" panose="02020603050405020304" pitchFamily="18" charset="0"/>
                <a:cs typeface="Times New Roman" panose="02020603050405020304" pitchFamily="18" charset="0"/>
              </a:rPr>
              <a:t>Insertion sort</a:t>
            </a:r>
          </a:p>
          <a:p>
            <a:pPr marL="2091600" lvl="8" indent="-457200">
              <a:lnSpc>
                <a:spcPct val="150000"/>
              </a:lnSpc>
              <a:buFont typeface="+mj-lt"/>
              <a:buAutoNum type="alphaLcParenR"/>
            </a:pPr>
            <a:r>
              <a:rPr lang="en-US" sz="2000" dirty="0">
                <a:latin typeface="Times New Roman" panose="02020603050405020304" pitchFamily="18" charset="0"/>
                <a:cs typeface="Times New Roman" panose="02020603050405020304" pitchFamily="18" charset="0"/>
              </a:rPr>
              <a:t>Selection sort</a:t>
            </a:r>
          </a:p>
          <a:p>
            <a:pPr marL="2091600" lvl="8" indent="-457200">
              <a:lnSpc>
                <a:spcPct val="150000"/>
              </a:lnSpc>
              <a:buFont typeface="+mj-lt"/>
              <a:buAutoNum type="alphaLcParenR"/>
            </a:pPr>
            <a:r>
              <a:rPr lang="en-US" sz="2000" dirty="0">
                <a:latin typeface="Times New Roman" panose="02020603050405020304" pitchFamily="18" charset="0"/>
                <a:cs typeface="Times New Roman" panose="02020603050405020304" pitchFamily="18" charset="0"/>
              </a:rPr>
              <a:t>Quick sort</a:t>
            </a:r>
          </a:p>
          <a:p>
            <a:pPr marL="2091600" lvl="8" indent="-457200">
              <a:lnSpc>
                <a:spcPct val="150000"/>
              </a:lnSpc>
              <a:buFont typeface="+mj-lt"/>
              <a:buAutoNum type="alphaLcParenR"/>
            </a:pPr>
            <a:r>
              <a:rPr lang="en-US" sz="2000" dirty="0">
                <a:latin typeface="Times New Roman" panose="02020603050405020304" pitchFamily="18" charset="0"/>
                <a:cs typeface="Times New Roman" panose="02020603050405020304" pitchFamily="18" charset="0"/>
              </a:rPr>
              <a:t>None</a:t>
            </a:r>
          </a:p>
          <a:p>
            <a:pPr marL="2091600" lvl="8" indent="-457200">
              <a:lnSpc>
                <a:spcPct val="150000"/>
              </a:lnSpc>
              <a:buFont typeface="+mj-lt"/>
              <a:buAutoNum type="alphaLcParenR"/>
            </a:pPr>
            <a:endParaRPr lang="en-IN" sz="2000" dirty="0">
              <a:latin typeface="Times New Roman" panose="02020603050405020304" pitchFamily="18" charset="0"/>
              <a:cs typeface="Times New Roman" panose="02020603050405020304" pitchFamily="18" charset="0"/>
            </a:endParaRPr>
          </a:p>
          <a:p>
            <a:pPr marL="1177200" lvl="7">
              <a:lnSpc>
                <a:spcPct val="150000"/>
              </a:lnSpc>
            </a:pPr>
            <a:r>
              <a:rPr lang="en-IN" sz="2000" b="1" dirty="0">
                <a:latin typeface="Times New Roman" panose="02020603050405020304" pitchFamily="18" charset="0"/>
                <a:cs typeface="Times New Roman" panose="02020603050405020304" pitchFamily="18" charset="0"/>
              </a:rPr>
              <a:t>Answer:  </a:t>
            </a:r>
            <a:r>
              <a:rPr lang="en-US" sz="2000" b="1" dirty="0" smtClean="0">
                <a:latin typeface="Times New Roman" panose="02020603050405020304" pitchFamily="18" charset="0"/>
                <a:cs typeface="Times New Roman" panose="02020603050405020304" pitchFamily="18" charset="0"/>
              </a:rPr>
              <a:t>b)</a:t>
            </a:r>
            <a:endParaRPr lang="en-US" sz="2000" b="1" dirty="0">
              <a:latin typeface="Times New Roman" panose="02020603050405020304" pitchFamily="18" charset="0"/>
              <a:cs typeface="Times New Roman" panose="02020603050405020304" pitchFamily="18" charset="0"/>
            </a:endParaRPr>
          </a:p>
          <a:p>
            <a:pPr marL="1177200" lvl="7">
              <a:lnSpc>
                <a:spcPct val="150000"/>
              </a:lnSpc>
            </a:pPr>
            <a:endParaRPr lang="en-IN" sz="2000" b="1" dirty="0">
              <a:latin typeface="Times New Roman" panose="02020603050405020304" pitchFamily="18" charset="0"/>
              <a:cs typeface="Times New Roman" panose="02020603050405020304" pitchFamily="18" charset="0"/>
            </a:endParaRPr>
          </a:p>
          <a:p>
            <a:pPr marL="1177200" lvl="7">
              <a:lnSpc>
                <a:spcPct val="150000"/>
              </a:lnSpc>
            </a:pPr>
            <a:r>
              <a:rPr lang="en-IN" sz="2000" dirty="0">
                <a:latin typeface="Times New Roman" panose="02020603050405020304" pitchFamily="18" charset="0"/>
                <a:cs typeface="Times New Roman" panose="02020603050405020304" pitchFamily="18" charset="0"/>
              </a:rPr>
              <a:t>  </a:t>
            </a: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253590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55</a:t>
            </a:fld>
            <a:endParaRPr lang="en-IN" dirty="0"/>
          </a:p>
        </p:txBody>
      </p:sp>
      <p:sp>
        <p:nvSpPr>
          <p:cNvPr id="6" name="Rectangle 5"/>
          <p:cNvSpPr/>
          <p:nvPr/>
        </p:nvSpPr>
        <p:spPr>
          <a:xfrm>
            <a:off x="96673" y="1121184"/>
            <a:ext cx="11816467" cy="461665"/>
          </a:xfrm>
          <a:prstGeom prst="rect">
            <a:avLst/>
          </a:prstGeom>
        </p:spPr>
        <p:txBody>
          <a:bodyPr wrap="square">
            <a:spAutoFit/>
          </a:bodyPr>
          <a:lstStyle/>
          <a:p>
            <a:pPr marL="360000" lvl="4"/>
            <a:r>
              <a:rPr lang="en-US" sz="2400" b="1" dirty="0" smtClean="0">
                <a:latin typeface="Times New Roman" panose="02020603050405020304" pitchFamily="18" charset="0"/>
                <a:cs typeface="Times New Roman" panose="02020603050405020304" pitchFamily="18" charset="0"/>
              </a:rPr>
              <a:t>Document Links</a:t>
            </a:r>
            <a:endParaRPr lang="en-US" sz="2000" dirty="0">
              <a:latin typeface="Times New Roman" panose="02020603050405020304" pitchFamily="18" charset="0"/>
              <a:cs typeface="Times New Roman" panose="02020603050405020304" pitchFamily="18" charset="0"/>
            </a:endParaRP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graphicFrame>
        <p:nvGraphicFramePr>
          <p:cNvPr id="7" name="Table 6"/>
          <p:cNvGraphicFramePr>
            <a:graphicFrameLocks noGrp="1"/>
          </p:cNvGraphicFramePr>
          <p:nvPr>
            <p:extLst>
              <p:ext uri="{D42A27DB-BD31-4B8C-83A1-F6EECF244321}">
                <p14:modId xmlns:p14="http://schemas.microsoft.com/office/powerpoint/2010/main" val="70833130"/>
              </p:ext>
            </p:extLst>
          </p:nvPr>
        </p:nvGraphicFramePr>
        <p:xfrm>
          <a:off x="702109" y="1916297"/>
          <a:ext cx="10808666" cy="1484630"/>
        </p:xfrm>
        <a:graphic>
          <a:graphicData uri="http://schemas.openxmlformats.org/drawingml/2006/table">
            <a:tbl>
              <a:tblPr firstRow="1" bandRow="1">
                <a:tableStyleId>{5940675A-B579-460E-94D1-54222C63F5DA}</a:tableStyleId>
              </a:tblPr>
              <a:tblGrid>
                <a:gridCol w="2444421">
                  <a:extLst>
                    <a:ext uri="{9D8B030D-6E8A-4147-A177-3AD203B41FA5}">
                      <a16:colId xmlns:a16="http://schemas.microsoft.com/office/drawing/2014/main" val="20000"/>
                    </a:ext>
                  </a:extLst>
                </a:gridCol>
                <a:gridCol w="4088459">
                  <a:extLst>
                    <a:ext uri="{9D8B030D-6E8A-4147-A177-3AD203B41FA5}">
                      <a16:colId xmlns:a16="http://schemas.microsoft.com/office/drawing/2014/main" val="20001"/>
                    </a:ext>
                  </a:extLst>
                </a:gridCol>
                <a:gridCol w="4275786">
                  <a:extLst>
                    <a:ext uri="{9D8B030D-6E8A-4147-A177-3AD203B41FA5}">
                      <a16:colId xmlns:a16="http://schemas.microsoft.com/office/drawing/2014/main" val="20002"/>
                    </a:ext>
                  </a:extLst>
                </a:gridCol>
              </a:tblGrid>
              <a:tr h="619573">
                <a:tc>
                  <a:txBody>
                    <a:bodyPr/>
                    <a:lstStyle/>
                    <a:p>
                      <a:pPr marL="182880" algn="l" fontAlgn="b"/>
                      <a:r>
                        <a:rPr lang="en-US" sz="2000" b="1" i="0" u="none" strike="noStrike" dirty="0">
                          <a:solidFill>
                            <a:schemeClr val="bg1"/>
                          </a:solidFill>
                          <a:effectLst/>
                          <a:latin typeface="+mn-lt"/>
                        </a:rPr>
                        <a:t>Topics</a:t>
                      </a:r>
                      <a:endParaRPr lang="en-GB" sz="2000" b="1" i="0" u="none" strike="noStrike" dirty="0">
                        <a:solidFill>
                          <a:schemeClr val="bg1"/>
                        </a:solidFill>
                        <a:effectLst/>
                        <a:latin typeface="+mn-lt"/>
                      </a:endParaRPr>
                    </a:p>
                  </a:txBody>
                  <a:tcPr marL="9525" marR="9525" marT="9525" marB="0" anchor="ctr">
                    <a:solidFill>
                      <a:srgbClr val="0070C0"/>
                    </a:solidFill>
                  </a:tcPr>
                </a:tc>
                <a:tc>
                  <a:txBody>
                    <a:bodyPr/>
                    <a:lstStyle/>
                    <a:p>
                      <a:pPr marL="182880" algn="l" fontAlgn="b"/>
                      <a:r>
                        <a:rPr lang="en-US" sz="2000" b="1" i="0" u="none" strike="noStrike" dirty="0">
                          <a:solidFill>
                            <a:schemeClr val="bg1"/>
                          </a:solidFill>
                          <a:effectLst/>
                          <a:latin typeface="+mn-lt"/>
                        </a:rPr>
                        <a:t>URL</a:t>
                      </a:r>
                      <a:endParaRPr lang="en-GB" sz="2000" b="1" i="0" u="none" strike="noStrike" dirty="0">
                        <a:solidFill>
                          <a:schemeClr val="bg1"/>
                        </a:solidFill>
                        <a:effectLst/>
                        <a:latin typeface="+mn-lt"/>
                      </a:endParaRPr>
                    </a:p>
                  </a:txBody>
                  <a:tcPr marL="9525" marR="9525" marT="9525" marB="0" anchor="ctr">
                    <a:solidFill>
                      <a:srgbClr val="0070C0"/>
                    </a:solidFill>
                  </a:tcPr>
                </a:tc>
                <a:tc>
                  <a:txBody>
                    <a:bodyPr/>
                    <a:lstStyle/>
                    <a:p>
                      <a:pPr marL="182880" algn="l" fontAlgn="b"/>
                      <a:r>
                        <a:rPr lang="en-US" sz="2000" b="1" i="0" u="none" strike="noStrike" dirty="0">
                          <a:solidFill>
                            <a:schemeClr val="bg1"/>
                          </a:solidFill>
                          <a:effectLst/>
                          <a:latin typeface="+mn-lt"/>
                        </a:rPr>
                        <a:t>Notes</a:t>
                      </a:r>
                    </a:p>
                  </a:txBody>
                  <a:tcPr marL="9525" marR="9525" marT="9525" marB="0" anchor="ctr">
                    <a:solidFill>
                      <a:srgbClr val="0070C0"/>
                    </a:solidFill>
                  </a:tcPr>
                </a:tc>
                <a:extLst>
                  <a:ext uri="{0D108BD9-81ED-4DB2-BD59-A6C34878D82A}">
                    <a16:rowId xmlns:a16="http://schemas.microsoft.com/office/drawing/2014/main" val="10002"/>
                  </a:ext>
                </a:extLst>
              </a:tr>
              <a:tr h="865057">
                <a:tc>
                  <a:txBody>
                    <a:bodyPr/>
                    <a:lstStyle/>
                    <a:p>
                      <a:pPr marL="182880" algn="l" fontAlgn="b"/>
                      <a:r>
                        <a:rPr lang="en-GB" sz="1600" b="0" i="0" u="none" strike="noStrike" dirty="0">
                          <a:solidFill>
                            <a:srgbClr val="000000"/>
                          </a:solidFill>
                          <a:effectLst/>
                          <a:latin typeface="+mn-lt"/>
                        </a:rPr>
                        <a:t>Sorting Techniques</a:t>
                      </a:r>
                    </a:p>
                  </a:txBody>
                  <a:tcPr marL="9525" marR="9525" marT="9525" marB="0" anchor="ctr">
                    <a:solidFill>
                      <a:schemeClr val="bg1"/>
                    </a:solidFill>
                  </a:tcPr>
                </a:tc>
                <a:tc>
                  <a:txBody>
                    <a:bodyPr/>
                    <a:lstStyle/>
                    <a:p>
                      <a:pPr marL="182880" algn="l" fontAlgn="b"/>
                      <a:r>
                        <a:rPr lang="en-GB" sz="1600" b="0" i="0" u="sng" strike="noStrike" dirty="0">
                          <a:solidFill>
                            <a:srgbClr val="0000FF"/>
                          </a:solidFill>
                          <a:effectLst/>
                          <a:latin typeface="+mn-lt"/>
                          <a:hlinkClick r:id="rId2"/>
                        </a:rPr>
                        <a:t>https://www.geeksforgeeks.org/sorting-algorithms/</a:t>
                      </a:r>
                      <a:endParaRPr lang="en-GB" sz="1600" b="0" i="0" u="sng" strike="noStrike" dirty="0">
                        <a:solidFill>
                          <a:srgbClr val="0000FF"/>
                        </a:solidFill>
                        <a:effectLst/>
                        <a:latin typeface="+mn-lt"/>
                      </a:endParaRPr>
                    </a:p>
                  </a:txBody>
                  <a:tcPr marL="9525" marR="9525" marT="9525" marB="0" anchor="ctr">
                    <a:solidFill>
                      <a:schemeClr val="bg1"/>
                    </a:solidFill>
                  </a:tcPr>
                </a:tc>
                <a:tc>
                  <a:txBody>
                    <a:bodyPr/>
                    <a:lstStyle/>
                    <a:p>
                      <a:pPr marL="182880" algn="l" fontAlgn="b"/>
                      <a:r>
                        <a:rPr lang="en-US" sz="1600" b="0" i="0" u="none" strike="noStrike" dirty="0">
                          <a:solidFill>
                            <a:srgbClr val="000000"/>
                          </a:solidFill>
                          <a:effectLst/>
                          <a:latin typeface="+mn-lt"/>
                        </a:rPr>
                        <a:t>This link explains about different sorting techniques</a:t>
                      </a:r>
                    </a:p>
                  </a:txBody>
                  <a:tcPr marL="9525" marR="9525" marT="9525" marB="0" anchor="ctr">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068618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56</a:t>
            </a:fld>
            <a:endParaRPr lang="en-IN" dirty="0"/>
          </a:p>
        </p:txBody>
      </p:sp>
      <p:sp>
        <p:nvSpPr>
          <p:cNvPr id="6" name="Rectangle 5"/>
          <p:cNvSpPr/>
          <p:nvPr/>
        </p:nvSpPr>
        <p:spPr>
          <a:xfrm>
            <a:off x="96673" y="1121184"/>
            <a:ext cx="11816467" cy="461665"/>
          </a:xfrm>
          <a:prstGeom prst="rect">
            <a:avLst/>
          </a:prstGeom>
        </p:spPr>
        <p:txBody>
          <a:bodyPr wrap="square">
            <a:spAutoFit/>
          </a:bodyPr>
          <a:lstStyle/>
          <a:p>
            <a:pPr marL="360000" lvl="4"/>
            <a:r>
              <a:rPr lang="en-US" sz="2400" b="1" dirty="0" smtClean="0">
                <a:latin typeface="Times New Roman" panose="02020603050405020304" pitchFamily="18" charset="0"/>
                <a:cs typeface="Times New Roman" panose="02020603050405020304" pitchFamily="18" charset="0"/>
              </a:rPr>
              <a:t>Video Links</a:t>
            </a:r>
            <a:endParaRPr lang="en-US" sz="2000" dirty="0">
              <a:latin typeface="Times New Roman" panose="02020603050405020304" pitchFamily="18" charset="0"/>
              <a:cs typeface="Times New Roman" panose="02020603050405020304" pitchFamily="18" charset="0"/>
            </a:endParaRP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graphicFrame>
        <p:nvGraphicFramePr>
          <p:cNvPr id="7" name="Table 6"/>
          <p:cNvGraphicFramePr>
            <a:graphicFrameLocks noGrp="1"/>
          </p:cNvGraphicFramePr>
          <p:nvPr>
            <p:extLst>
              <p:ext uri="{D42A27DB-BD31-4B8C-83A1-F6EECF244321}">
                <p14:modId xmlns:p14="http://schemas.microsoft.com/office/powerpoint/2010/main" val="2190491874"/>
              </p:ext>
            </p:extLst>
          </p:nvPr>
        </p:nvGraphicFramePr>
        <p:xfrm>
          <a:off x="695910" y="1930642"/>
          <a:ext cx="10798824" cy="1614662"/>
        </p:xfrm>
        <a:graphic>
          <a:graphicData uri="http://schemas.openxmlformats.org/drawingml/2006/table">
            <a:tbl>
              <a:tblPr firstRow="1" bandRow="1">
                <a:tableStyleId>{5940675A-B579-460E-94D1-54222C63F5DA}</a:tableStyleId>
              </a:tblPr>
              <a:tblGrid>
                <a:gridCol w="2336799">
                  <a:extLst>
                    <a:ext uri="{9D8B030D-6E8A-4147-A177-3AD203B41FA5}">
                      <a16:colId xmlns:a16="http://schemas.microsoft.com/office/drawing/2014/main" val="20000"/>
                    </a:ext>
                  </a:extLst>
                </a:gridCol>
                <a:gridCol w="3586632">
                  <a:extLst>
                    <a:ext uri="{9D8B030D-6E8A-4147-A177-3AD203B41FA5}">
                      <a16:colId xmlns:a16="http://schemas.microsoft.com/office/drawing/2014/main" val="20001"/>
                    </a:ext>
                  </a:extLst>
                </a:gridCol>
                <a:gridCol w="4875393">
                  <a:extLst>
                    <a:ext uri="{9D8B030D-6E8A-4147-A177-3AD203B41FA5}">
                      <a16:colId xmlns:a16="http://schemas.microsoft.com/office/drawing/2014/main" val="20002"/>
                    </a:ext>
                  </a:extLst>
                </a:gridCol>
              </a:tblGrid>
              <a:tr h="807331">
                <a:tc>
                  <a:txBody>
                    <a:bodyPr/>
                    <a:lstStyle/>
                    <a:p>
                      <a:pPr marL="182880" algn="l" fontAlgn="b"/>
                      <a:r>
                        <a:rPr lang="en-US" sz="2000" b="1" i="0" u="none" strike="noStrike" dirty="0">
                          <a:solidFill>
                            <a:schemeClr val="bg1"/>
                          </a:solidFill>
                          <a:effectLst/>
                          <a:latin typeface="+mn-lt"/>
                        </a:rPr>
                        <a:t>Topics</a:t>
                      </a:r>
                      <a:endParaRPr lang="en-GB" sz="2000" b="1" i="0" u="none" strike="noStrike" dirty="0">
                        <a:solidFill>
                          <a:schemeClr val="bg1"/>
                        </a:solidFill>
                        <a:effectLst/>
                        <a:latin typeface="+mn-lt"/>
                      </a:endParaRPr>
                    </a:p>
                  </a:txBody>
                  <a:tcPr marL="9525" marR="9525" marT="9525" marB="0" anchor="ctr">
                    <a:solidFill>
                      <a:srgbClr val="0070C0"/>
                    </a:solidFill>
                  </a:tcPr>
                </a:tc>
                <a:tc>
                  <a:txBody>
                    <a:bodyPr/>
                    <a:lstStyle/>
                    <a:p>
                      <a:pPr marL="182880" algn="l" fontAlgn="b"/>
                      <a:r>
                        <a:rPr lang="en-US" sz="2000" b="1" i="0" u="none" strike="noStrike" dirty="0">
                          <a:solidFill>
                            <a:schemeClr val="bg1"/>
                          </a:solidFill>
                          <a:effectLst/>
                          <a:latin typeface="+mn-lt"/>
                        </a:rPr>
                        <a:t>URL</a:t>
                      </a:r>
                      <a:endParaRPr lang="en-GB" sz="2000" b="1" i="0" u="none" strike="noStrike" dirty="0">
                        <a:solidFill>
                          <a:schemeClr val="bg1"/>
                        </a:solidFill>
                        <a:effectLst/>
                        <a:latin typeface="+mn-lt"/>
                      </a:endParaRPr>
                    </a:p>
                  </a:txBody>
                  <a:tcPr marL="9525" marR="9525" marT="9525" marB="0" anchor="ctr">
                    <a:solidFill>
                      <a:srgbClr val="0070C0"/>
                    </a:solidFill>
                  </a:tcPr>
                </a:tc>
                <a:tc>
                  <a:txBody>
                    <a:bodyPr/>
                    <a:lstStyle/>
                    <a:p>
                      <a:pPr marL="182880" algn="l" fontAlgn="b"/>
                      <a:r>
                        <a:rPr lang="en-US" sz="2000" b="1" i="0" u="none" strike="noStrike" dirty="0">
                          <a:solidFill>
                            <a:schemeClr val="bg1"/>
                          </a:solidFill>
                          <a:effectLst/>
                          <a:latin typeface="+mn-lt"/>
                        </a:rPr>
                        <a:t>Notes</a:t>
                      </a:r>
                    </a:p>
                  </a:txBody>
                  <a:tcPr marL="9525" marR="9525" marT="9525" marB="0" anchor="ctr">
                    <a:solidFill>
                      <a:srgbClr val="0070C0"/>
                    </a:solidFill>
                  </a:tcPr>
                </a:tc>
                <a:extLst>
                  <a:ext uri="{0D108BD9-81ED-4DB2-BD59-A6C34878D82A}">
                    <a16:rowId xmlns:a16="http://schemas.microsoft.com/office/drawing/2014/main" val="10002"/>
                  </a:ext>
                </a:extLst>
              </a:tr>
              <a:tr h="807331">
                <a:tc>
                  <a:txBody>
                    <a:bodyPr/>
                    <a:lstStyle/>
                    <a:p>
                      <a:pPr marL="182880" algn="l" fontAlgn="b"/>
                      <a:r>
                        <a:rPr lang="en-GB" sz="1600" b="0" i="0" u="none" strike="noStrike" dirty="0">
                          <a:solidFill>
                            <a:srgbClr val="000000"/>
                          </a:solidFill>
                          <a:effectLst/>
                          <a:latin typeface="+mn-lt"/>
                        </a:rPr>
                        <a:t>Sorting Techniques</a:t>
                      </a:r>
                    </a:p>
                  </a:txBody>
                  <a:tcPr marL="9525" marR="9525" marT="9525" marB="0" anchor="ctr">
                    <a:solidFill>
                      <a:schemeClr val="bg1"/>
                    </a:solidFill>
                  </a:tcPr>
                </a:tc>
                <a:tc>
                  <a:txBody>
                    <a:bodyPr/>
                    <a:lstStyle/>
                    <a:p>
                      <a:pPr marL="182880" algn="l" fontAlgn="b"/>
                      <a:r>
                        <a:rPr lang="en-GB" sz="1600" b="0" i="0" u="sng" strike="noStrike" dirty="0">
                          <a:solidFill>
                            <a:srgbClr val="0000FF"/>
                          </a:solidFill>
                          <a:effectLst/>
                          <a:latin typeface="+mn-lt"/>
                          <a:hlinkClick r:id="rId2"/>
                        </a:rPr>
                        <a:t>https://www.youtube.com/watch?v=8BI2MNnwrKI</a:t>
                      </a:r>
                      <a:endParaRPr lang="en-GB" sz="1600" b="0" i="0" u="sng" strike="noStrike" dirty="0">
                        <a:solidFill>
                          <a:srgbClr val="0000FF"/>
                        </a:solidFill>
                        <a:effectLst/>
                        <a:latin typeface="+mn-lt"/>
                      </a:endParaRPr>
                    </a:p>
                  </a:txBody>
                  <a:tcPr marL="9525" marR="9525" marT="9525" marB="0" anchor="ctr">
                    <a:solidFill>
                      <a:schemeClr val="bg1"/>
                    </a:solidFill>
                  </a:tcPr>
                </a:tc>
                <a:tc>
                  <a:txBody>
                    <a:bodyPr/>
                    <a:lstStyle/>
                    <a:p>
                      <a:pPr marL="182880" algn="l" fontAlgn="b"/>
                      <a:r>
                        <a:rPr lang="en-US" sz="1600" b="0" i="0" u="none" strike="noStrike" dirty="0">
                          <a:solidFill>
                            <a:srgbClr val="000000"/>
                          </a:solidFill>
                          <a:effectLst/>
                          <a:latin typeface="+mn-lt"/>
                        </a:rPr>
                        <a:t>This video explains about different sorting techniques</a:t>
                      </a:r>
                    </a:p>
                  </a:txBody>
                  <a:tcPr marL="9525" marR="9525" marT="9525" marB="0" anchor="ctr">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8889832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57</a:t>
            </a:fld>
            <a:endParaRPr lang="en-IN" dirty="0"/>
          </a:p>
        </p:txBody>
      </p:sp>
      <p:sp>
        <p:nvSpPr>
          <p:cNvPr id="5" name="Rectangle 4">
            <a:extLst>
              <a:ext uri="{FF2B5EF4-FFF2-40B4-BE49-F238E27FC236}">
                <a16:creationId xmlns:a16="http://schemas.microsoft.com/office/drawing/2014/main" id="{76A71C9A-EBD3-41EC-AFE9-461D4F434DD1}"/>
              </a:ext>
            </a:extLst>
          </p:cNvPr>
          <p:cNvSpPr/>
          <p:nvPr/>
        </p:nvSpPr>
        <p:spPr>
          <a:xfrm>
            <a:off x="917944" y="3087787"/>
            <a:ext cx="10248181" cy="1015663"/>
          </a:xfrm>
          <a:prstGeom prst="rect">
            <a:avLst/>
          </a:prstGeom>
        </p:spPr>
        <p:txBody>
          <a:bodyPr wrap="square">
            <a:spAutoFit/>
          </a:bodyPr>
          <a:lstStyle/>
          <a:p>
            <a:pPr marL="12700" algn="ctr" fontAlgn="auto">
              <a:spcBef>
                <a:spcPts val="0"/>
              </a:spcBef>
              <a:spcAft>
                <a:spcPts val="0"/>
              </a:spcAft>
              <a:defRPr/>
            </a:pPr>
            <a:r>
              <a:rPr lang="en-IN" sz="6000" b="1" spc="-20" dirty="0">
                <a:latin typeface="Helvetica" panose="020B0604020202020204" pitchFamily="2" charset="0"/>
                <a:cs typeface="Arial" panose="020B0604020202020204" pitchFamily="34" charset="0"/>
              </a:rPr>
              <a:t>SEARCHING ALGORITHMS</a:t>
            </a:r>
          </a:p>
        </p:txBody>
      </p:sp>
      <p:sp>
        <p:nvSpPr>
          <p:cNvPr id="6" name="Rectangle 5"/>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11087038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58</a:t>
            </a:fld>
            <a:endParaRPr lang="en-IN" dirty="0"/>
          </a:p>
        </p:txBody>
      </p:sp>
      <p:sp>
        <p:nvSpPr>
          <p:cNvPr id="6" name="Rectangle 5"/>
          <p:cNvSpPr/>
          <p:nvPr/>
        </p:nvSpPr>
        <p:spPr>
          <a:xfrm>
            <a:off x="96673" y="1121184"/>
            <a:ext cx="11816467" cy="2677656"/>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Problem : Search </a:t>
            </a:r>
          </a:p>
          <a:p>
            <a:pPr marL="360000" lvl="4"/>
            <a:endParaRPr lang="en-US" sz="2400" b="1" dirty="0" smtClean="0">
              <a:latin typeface="Times New Roman" panose="02020603050405020304" pitchFamily="18" charset="0"/>
              <a:cs typeface="Times New Roman" panose="02020603050405020304" pitchFamily="18" charset="0"/>
            </a:endParaRPr>
          </a:p>
          <a:p>
            <a:pPr marL="1062900" lvl="6"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are given a list of records.  </a:t>
            </a:r>
          </a:p>
          <a:p>
            <a:pPr marL="1062900" lvl="6"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Each record has an associated key.</a:t>
            </a:r>
          </a:p>
          <a:p>
            <a:pPr marL="1062900" lvl="6"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Give efficient algorithm for searching for a record containing a particular key.</a:t>
            </a:r>
          </a:p>
          <a:p>
            <a:pPr marL="1062900" lvl="6"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Efficiency is quantified in terms of average time analysis (number of comparisons) to retrieve an item.</a:t>
            </a: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28209545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59</a:t>
            </a:fld>
            <a:endParaRPr lang="en-IN" dirty="0"/>
          </a:p>
        </p:txBody>
      </p:sp>
      <p:sp>
        <p:nvSpPr>
          <p:cNvPr id="6" name="Rectangle 5"/>
          <p:cNvSpPr/>
          <p:nvPr/>
        </p:nvSpPr>
        <p:spPr>
          <a:xfrm>
            <a:off x="96673" y="1121184"/>
            <a:ext cx="11816467" cy="4585871"/>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Search</a:t>
            </a:r>
          </a:p>
          <a:p>
            <a:pPr marL="360000" lvl="4"/>
            <a:endParaRPr lang="en-US" sz="2400" b="1" dirty="0" smtClean="0">
              <a:latin typeface="Times New Roman" panose="02020603050405020304" pitchFamily="18" charset="0"/>
              <a:cs typeface="Times New Roman" panose="02020603050405020304" pitchFamily="18" charset="0"/>
            </a:endParaRPr>
          </a:p>
          <a:p>
            <a:pPr marL="360000" lvl="4"/>
            <a:endParaRPr lang="en-US" sz="2400" b="1" dirty="0">
              <a:latin typeface="Times New Roman" panose="02020603050405020304" pitchFamily="18" charset="0"/>
              <a:cs typeface="Times New Roman" panose="02020603050405020304" pitchFamily="18" charset="0"/>
            </a:endParaRPr>
          </a:p>
          <a:p>
            <a:pPr marL="360000" lvl="4"/>
            <a:endParaRPr lang="en-US" sz="2400" b="1" dirty="0" smtClean="0">
              <a:latin typeface="Times New Roman" panose="02020603050405020304" pitchFamily="18" charset="0"/>
              <a:cs typeface="Times New Roman" panose="02020603050405020304" pitchFamily="18" charset="0"/>
            </a:endParaRPr>
          </a:p>
          <a:p>
            <a:pPr marL="360000" lvl="4"/>
            <a:endParaRPr lang="en-US" sz="2400" b="1" dirty="0">
              <a:latin typeface="Times New Roman" panose="02020603050405020304" pitchFamily="18" charset="0"/>
              <a:cs typeface="Times New Roman" panose="02020603050405020304" pitchFamily="18" charset="0"/>
            </a:endParaRPr>
          </a:p>
          <a:p>
            <a:pPr marL="360000" lvl="4"/>
            <a:endParaRPr lang="en-US" sz="2400" b="1" dirty="0" smtClean="0">
              <a:latin typeface="Times New Roman" panose="02020603050405020304" pitchFamily="18" charset="0"/>
              <a:cs typeface="Times New Roman" panose="02020603050405020304" pitchFamily="18" charset="0"/>
            </a:endParaRPr>
          </a:p>
          <a:p>
            <a:pPr marL="360000" lvl="4"/>
            <a:endParaRPr lang="en-US" sz="2400" b="1" dirty="0" smtClean="0">
              <a:latin typeface="Times New Roman" panose="02020603050405020304" pitchFamily="18" charset="0"/>
              <a:cs typeface="Times New Roman" panose="02020603050405020304" pitchFamily="18" charset="0"/>
            </a:endParaRPr>
          </a:p>
          <a:p>
            <a:pPr marL="360000" lvl="4"/>
            <a:endParaRPr lang="en-US" sz="1500" b="1" dirty="0" smtClean="0">
              <a:latin typeface="Times New Roman" panose="02020603050405020304" pitchFamily="18" charset="0"/>
              <a:cs typeface="Times New Roman" panose="02020603050405020304" pitchFamily="18" charset="0"/>
            </a:endParaRPr>
          </a:p>
          <a:p>
            <a:pPr marL="720000" lvl="6"/>
            <a:r>
              <a:rPr lang="en-US" sz="2000" dirty="0">
                <a:latin typeface="Times New Roman" panose="02020603050405020304" pitchFamily="18" charset="0"/>
                <a:cs typeface="Times New Roman" panose="02020603050405020304" pitchFamily="18" charset="0"/>
              </a:rPr>
              <a:t>Each record in list has an associated key.</a:t>
            </a:r>
          </a:p>
          <a:p>
            <a:pPr marL="720000" lvl="6"/>
            <a:r>
              <a:rPr lang="en-US" sz="2000" dirty="0">
                <a:latin typeface="Times New Roman" panose="02020603050405020304" pitchFamily="18" charset="0"/>
                <a:cs typeface="Times New Roman" panose="02020603050405020304" pitchFamily="18" charset="0"/>
              </a:rPr>
              <a:t>In this example, the keys are ID numbers.</a:t>
            </a:r>
          </a:p>
          <a:p>
            <a:pPr marL="720000" lvl="6"/>
            <a:endParaRPr lang="en-US" sz="2000" dirty="0">
              <a:latin typeface="Times New Roman" panose="02020603050405020304" pitchFamily="18" charset="0"/>
              <a:cs typeface="Times New Roman" panose="02020603050405020304" pitchFamily="18" charset="0"/>
            </a:endParaRPr>
          </a:p>
          <a:p>
            <a:pPr marL="720000" lvl="6"/>
            <a:r>
              <a:rPr lang="en-US" sz="2000" dirty="0">
                <a:latin typeface="Times New Roman" panose="02020603050405020304" pitchFamily="18" charset="0"/>
                <a:cs typeface="Times New Roman" panose="02020603050405020304" pitchFamily="18" charset="0"/>
              </a:rPr>
              <a:t>Given a particular key, how can we </a:t>
            </a:r>
            <a:r>
              <a:rPr lang="en-US" sz="2000" dirty="0" smtClean="0">
                <a:latin typeface="Times New Roman" panose="02020603050405020304" pitchFamily="18" charset="0"/>
                <a:cs typeface="Times New Roman" panose="02020603050405020304" pitchFamily="18" charset="0"/>
              </a:rPr>
              <a:t>efficiently</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retrieve </a:t>
            </a:r>
            <a:r>
              <a:rPr lang="en-US" sz="2000" dirty="0">
                <a:latin typeface="Times New Roman" panose="02020603050405020304" pitchFamily="18" charset="0"/>
                <a:cs typeface="Times New Roman" panose="02020603050405020304" pitchFamily="18" charset="0"/>
              </a:rPr>
              <a:t>the record from the list?</a:t>
            </a: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grpSp>
        <p:nvGrpSpPr>
          <p:cNvPr id="2" name="Group 1"/>
          <p:cNvGrpSpPr/>
          <p:nvPr/>
        </p:nvGrpSpPr>
        <p:grpSpPr>
          <a:xfrm>
            <a:off x="1900991" y="1636296"/>
            <a:ext cx="8281988" cy="4953000"/>
            <a:chOff x="1981200" y="1828800"/>
            <a:chExt cx="8281988" cy="4953000"/>
          </a:xfrm>
        </p:grpSpPr>
        <p:sp>
          <p:nvSpPr>
            <p:cNvPr id="7" name="Rectangle 3">
              <a:extLst>
                <a:ext uri="{FF2B5EF4-FFF2-40B4-BE49-F238E27FC236}">
                  <a16:creationId xmlns:a16="http://schemas.microsoft.com/office/drawing/2014/main" id="{BED94893-ABE3-499C-9416-4AFF5E228573}"/>
                </a:ext>
              </a:extLst>
            </p:cNvPr>
            <p:cNvSpPr>
              <a:spLocks noChangeArrowheads="1"/>
            </p:cNvSpPr>
            <p:nvPr/>
          </p:nvSpPr>
          <p:spPr bwMode="auto">
            <a:xfrm>
              <a:off x="1981200" y="2354263"/>
              <a:ext cx="5930900" cy="1179512"/>
            </a:xfrm>
            <a:prstGeom prst="rect">
              <a:avLst/>
            </a:prstGeom>
            <a:solidFill>
              <a:schemeClr val="folHlink"/>
            </a:solidFill>
            <a:ln w="12700">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8" name="Line 4">
              <a:extLst>
                <a:ext uri="{FF2B5EF4-FFF2-40B4-BE49-F238E27FC236}">
                  <a16:creationId xmlns:a16="http://schemas.microsoft.com/office/drawing/2014/main" id="{110FA61B-8565-4062-BDB7-3C5783FD6AE8}"/>
                </a:ext>
              </a:extLst>
            </p:cNvPr>
            <p:cNvSpPr>
              <a:spLocks noChangeShapeType="1"/>
            </p:cNvSpPr>
            <p:nvPr/>
          </p:nvSpPr>
          <p:spPr bwMode="auto">
            <a:xfrm>
              <a:off x="3165475" y="2360614"/>
              <a:ext cx="0" cy="1177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 name="Line 5">
              <a:extLst>
                <a:ext uri="{FF2B5EF4-FFF2-40B4-BE49-F238E27FC236}">
                  <a16:creationId xmlns:a16="http://schemas.microsoft.com/office/drawing/2014/main" id="{5B6A8F49-E898-4F5D-927A-5256ACFDDABA}"/>
                </a:ext>
              </a:extLst>
            </p:cNvPr>
            <p:cNvSpPr>
              <a:spLocks noChangeShapeType="1"/>
            </p:cNvSpPr>
            <p:nvPr/>
          </p:nvSpPr>
          <p:spPr bwMode="auto">
            <a:xfrm>
              <a:off x="4352925" y="2360614"/>
              <a:ext cx="0" cy="1177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 name="Line 6">
              <a:extLst>
                <a:ext uri="{FF2B5EF4-FFF2-40B4-BE49-F238E27FC236}">
                  <a16:creationId xmlns:a16="http://schemas.microsoft.com/office/drawing/2014/main" id="{C861EDC5-3ED5-486F-A4BC-008B95201456}"/>
                </a:ext>
              </a:extLst>
            </p:cNvPr>
            <p:cNvSpPr>
              <a:spLocks noChangeShapeType="1"/>
            </p:cNvSpPr>
            <p:nvPr/>
          </p:nvSpPr>
          <p:spPr bwMode="auto">
            <a:xfrm>
              <a:off x="5537200" y="2360614"/>
              <a:ext cx="1588" cy="1177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 name="Line 7">
              <a:extLst>
                <a:ext uri="{FF2B5EF4-FFF2-40B4-BE49-F238E27FC236}">
                  <a16:creationId xmlns:a16="http://schemas.microsoft.com/office/drawing/2014/main" id="{2EF1B384-6199-4872-BAEC-55450A25CB28}"/>
                </a:ext>
              </a:extLst>
            </p:cNvPr>
            <p:cNvSpPr>
              <a:spLocks noChangeShapeType="1"/>
            </p:cNvSpPr>
            <p:nvPr/>
          </p:nvSpPr>
          <p:spPr bwMode="auto">
            <a:xfrm>
              <a:off x="6724650" y="2365376"/>
              <a:ext cx="0" cy="11668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 name="Line 8">
              <a:extLst>
                <a:ext uri="{FF2B5EF4-FFF2-40B4-BE49-F238E27FC236}">
                  <a16:creationId xmlns:a16="http://schemas.microsoft.com/office/drawing/2014/main" id="{64E75C53-90E7-415C-BC46-B758A95B1B88}"/>
                </a:ext>
              </a:extLst>
            </p:cNvPr>
            <p:cNvSpPr>
              <a:spLocks noChangeShapeType="1"/>
            </p:cNvSpPr>
            <p:nvPr/>
          </p:nvSpPr>
          <p:spPr bwMode="auto">
            <a:xfrm>
              <a:off x="7912100" y="2365376"/>
              <a:ext cx="0" cy="11668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3" name="Rectangle 10">
              <a:extLst>
                <a:ext uri="{FF2B5EF4-FFF2-40B4-BE49-F238E27FC236}">
                  <a16:creationId xmlns:a16="http://schemas.microsoft.com/office/drawing/2014/main" id="{7CF764C1-5785-4835-8DEB-A26DA1273C3E}"/>
                </a:ext>
              </a:extLst>
            </p:cNvPr>
            <p:cNvSpPr>
              <a:spLocks noChangeArrowheads="1"/>
            </p:cNvSpPr>
            <p:nvPr/>
          </p:nvSpPr>
          <p:spPr bwMode="auto">
            <a:xfrm>
              <a:off x="2139950" y="1828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dirty="0">
                  <a:latin typeface="Arial" panose="020B0604020202020204" pitchFamily="34" charset="0"/>
                </a:rPr>
                <a:t>[ 0 ]</a:t>
              </a:r>
            </a:p>
          </p:txBody>
        </p:sp>
        <p:sp>
          <p:nvSpPr>
            <p:cNvPr id="14" name="Rectangle 11">
              <a:extLst>
                <a:ext uri="{FF2B5EF4-FFF2-40B4-BE49-F238E27FC236}">
                  <a16:creationId xmlns:a16="http://schemas.microsoft.com/office/drawing/2014/main" id="{C9241363-19B8-4DC4-9075-A858E8B89FEC}"/>
                </a:ext>
              </a:extLst>
            </p:cNvPr>
            <p:cNvSpPr>
              <a:spLocks noChangeArrowheads="1"/>
            </p:cNvSpPr>
            <p:nvPr/>
          </p:nvSpPr>
          <p:spPr bwMode="auto">
            <a:xfrm>
              <a:off x="3360385" y="1828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[ 1 ]</a:t>
              </a:r>
            </a:p>
          </p:txBody>
        </p:sp>
        <p:sp>
          <p:nvSpPr>
            <p:cNvPr id="15" name="Rectangle 12">
              <a:extLst>
                <a:ext uri="{FF2B5EF4-FFF2-40B4-BE49-F238E27FC236}">
                  <a16:creationId xmlns:a16="http://schemas.microsoft.com/office/drawing/2014/main" id="{AAF64D2E-0206-4333-B7B8-B52477C9301D}"/>
                </a:ext>
              </a:extLst>
            </p:cNvPr>
            <p:cNvSpPr>
              <a:spLocks noChangeArrowheads="1"/>
            </p:cNvSpPr>
            <p:nvPr/>
          </p:nvSpPr>
          <p:spPr bwMode="auto">
            <a:xfrm>
              <a:off x="4544660" y="1828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[ 2 ]</a:t>
              </a:r>
            </a:p>
          </p:txBody>
        </p:sp>
        <p:sp>
          <p:nvSpPr>
            <p:cNvPr id="16" name="Rectangle 13">
              <a:extLst>
                <a:ext uri="{FF2B5EF4-FFF2-40B4-BE49-F238E27FC236}">
                  <a16:creationId xmlns:a16="http://schemas.microsoft.com/office/drawing/2014/main" id="{DC9DF979-6E3B-43B1-BB38-157CF76930B8}"/>
                </a:ext>
              </a:extLst>
            </p:cNvPr>
            <p:cNvSpPr>
              <a:spLocks noChangeArrowheads="1"/>
            </p:cNvSpPr>
            <p:nvPr/>
          </p:nvSpPr>
          <p:spPr bwMode="auto">
            <a:xfrm>
              <a:off x="5691629" y="1828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[ 3 ]</a:t>
              </a:r>
            </a:p>
          </p:txBody>
        </p:sp>
        <p:sp>
          <p:nvSpPr>
            <p:cNvPr id="17" name="Rectangle 14">
              <a:extLst>
                <a:ext uri="{FF2B5EF4-FFF2-40B4-BE49-F238E27FC236}">
                  <a16:creationId xmlns:a16="http://schemas.microsoft.com/office/drawing/2014/main" id="{CCD3F46F-C7D0-439B-94C6-710D3F85CC1B}"/>
                </a:ext>
              </a:extLst>
            </p:cNvPr>
            <p:cNvSpPr>
              <a:spLocks noChangeArrowheads="1"/>
            </p:cNvSpPr>
            <p:nvPr/>
          </p:nvSpPr>
          <p:spPr bwMode="auto">
            <a:xfrm>
              <a:off x="6874316" y="1828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[ 4 ]</a:t>
              </a:r>
            </a:p>
          </p:txBody>
        </p:sp>
        <p:sp>
          <p:nvSpPr>
            <p:cNvPr id="18" name="Rectangle 16">
              <a:extLst>
                <a:ext uri="{FF2B5EF4-FFF2-40B4-BE49-F238E27FC236}">
                  <a16:creationId xmlns:a16="http://schemas.microsoft.com/office/drawing/2014/main" id="{13D26CC3-B2D3-4FBF-9556-4FD6FA4E914C}"/>
                </a:ext>
              </a:extLst>
            </p:cNvPr>
            <p:cNvSpPr>
              <a:spLocks noChangeArrowheads="1"/>
            </p:cNvSpPr>
            <p:nvPr/>
          </p:nvSpPr>
          <p:spPr bwMode="auto">
            <a:xfrm>
              <a:off x="8812214" y="2365375"/>
              <a:ext cx="1169987" cy="1168400"/>
            </a:xfrm>
            <a:prstGeom prst="rect">
              <a:avLst/>
            </a:prstGeom>
            <a:solidFill>
              <a:schemeClr val="folHlink"/>
            </a:solidFill>
            <a:ln w="12700">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9" name="Rectangle 17">
              <a:extLst>
                <a:ext uri="{FF2B5EF4-FFF2-40B4-BE49-F238E27FC236}">
                  <a16:creationId xmlns:a16="http://schemas.microsoft.com/office/drawing/2014/main" id="{8F686AD1-25A0-4456-B035-6D270213DF62}"/>
                </a:ext>
              </a:extLst>
            </p:cNvPr>
            <p:cNvSpPr>
              <a:spLocks noChangeArrowheads="1"/>
            </p:cNvSpPr>
            <p:nvPr/>
          </p:nvSpPr>
          <p:spPr bwMode="auto">
            <a:xfrm>
              <a:off x="8839200" y="1833563"/>
              <a:ext cx="107241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[ 700 ]</a:t>
              </a:r>
            </a:p>
          </p:txBody>
        </p:sp>
        <p:grpSp>
          <p:nvGrpSpPr>
            <p:cNvPr id="20" name="Group 18">
              <a:extLst>
                <a:ext uri="{FF2B5EF4-FFF2-40B4-BE49-F238E27FC236}">
                  <a16:creationId xmlns:a16="http://schemas.microsoft.com/office/drawing/2014/main" id="{3E36492D-286C-4F83-A4FA-CEA85A1B9B40}"/>
                </a:ext>
              </a:extLst>
            </p:cNvPr>
            <p:cNvGrpSpPr>
              <a:grpSpLocks/>
            </p:cNvGrpSpPr>
            <p:nvPr/>
          </p:nvGrpSpPr>
          <p:grpSpPr bwMode="auto">
            <a:xfrm>
              <a:off x="6859592" y="2563814"/>
              <a:ext cx="677692" cy="771525"/>
              <a:chOff x="2897" y="3449"/>
              <a:chExt cx="329" cy="327"/>
            </a:xfrm>
          </p:grpSpPr>
          <p:sp>
            <p:nvSpPr>
              <p:cNvPr id="21" name="Rectangle 19">
                <a:extLst>
                  <a:ext uri="{FF2B5EF4-FFF2-40B4-BE49-F238E27FC236}">
                    <a16:creationId xmlns:a16="http://schemas.microsoft.com/office/drawing/2014/main" id="{68125449-EDC3-4D01-87E9-61B7E6413F90}"/>
                  </a:ext>
                </a:extLst>
              </p:cNvPr>
              <p:cNvSpPr>
                <a:spLocks noChangeArrowheads="1"/>
              </p:cNvSpPr>
              <p:nvPr/>
            </p:nvSpPr>
            <p:spPr bwMode="auto">
              <a:xfrm>
                <a:off x="2897" y="3449"/>
                <a:ext cx="329" cy="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23813" tIns="11113" rIns="23813" bIns="11113">
                <a:spAutoFit/>
              </a:bodyPr>
              <a:lstStyle>
                <a:lvl1pPr defTabSz="57150" eaLnBrk="0" hangingPunct="0">
                  <a:defRPr sz="2400">
                    <a:solidFill>
                      <a:schemeClr val="tx1"/>
                    </a:solidFill>
                    <a:latin typeface="Times New Roman" panose="02020603050405020304" pitchFamily="18" charset="0"/>
                  </a:defRPr>
                </a:lvl1pPr>
                <a:lvl2pPr marL="742950" indent="-285750" defTabSz="57150" eaLnBrk="0" hangingPunct="0">
                  <a:defRPr sz="2400">
                    <a:solidFill>
                      <a:schemeClr val="tx1"/>
                    </a:solidFill>
                    <a:latin typeface="Times New Roman" panose="02020603050405020304" pitchFamily="18" charset="0"/>
                  </a:defRPr>
                </a:lvl2pPr>
                <a:lvl3pPr marL="1143000" indent="-228600" defTabSz="57150" eaLnBrk="0" hangingPunct="0">
                  <a:defRPr sz="2400">
                    <a:solidFill>
                      <a:schemeClr val="tx1"/>
                    </a:solidFill>
                    <a:latin typeface="Times New Roman" panose="02020603050405020304" pitchFamily="18" charset="0"/>
                  </a:defRPr>
                </a:lvl3pPr>
                <a:lvl4pPr marL="1600200" indent="-228600" defTabSz="57150" eaLnBrk="0" hangingPunct="0">
                  <a:defRPr sz="2400">
                    <a:solidFill>
                      <a:schemeClr val="tx1"/>
                    </a:solidFill>
                    <a:latin typeface="Times New Roman" panose="02020603050405020304" pitchFamily="18" charset="0"/>
                  </a:defRPr>
                </a:lvl4pPr>
                <a:lvl5pPr marL="2057400" indent="-228600" defTabSz="57150" eaLnBrk="0" hangingPunct="0">
                  <a:defRPr sz="2400">
                    <a:solidFill>
                      <a:schemeClr val="tx1"/>
                    </a:solidFill>
                    <a:latin typeface="Times New Roman" panose="02020603050405020304" pitchFamily="18" charset="0"/>
                  </a:defRPr>
                </a:lvl5pPr>
                <a:lvl6pPr marL="2514600" indent="-228600" defTabSz="5715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5715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5715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571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500" b="1">
                    <a:latin typeface="Arial" panose="020B0604020202020204" pitchFamily="34" charset="0"/>
                  </a:rPr>
                  <a:t>Number    506643548</a:t>
                </a:r>
              </a:p>
            </p:txBody>
          </p:sp>
          <p:pic>
            <p:nvPicPr>
              <p:cNvPr id="22" name="Picture 20">
                <a:extLst>
                  <a:ext uri="{FF2B5EF4-FFF2-40B4-BE49-F238E27FC236}">
                    <a16:creationId xmlns:a16="http://schemas.microsoft.com/office/drawing/2014/main" id="{4DE3FB1A-08F4-48CA-AB1E-18991FA083A9}"/>
                  </a:ext>
                </a:extLst>
              </p:cNvPr>
              <p:cNvPicPr>
                <a:picLocks noChangeArrowheads="1"/>
              </p:cNvPicPr>
              <p:nvPr/>
            </p:nvPicPr>
            <p:blipFill>
              <a:blip r:embed="rId2" cstate="print">
                <a:extLst>
                  <a:ext uri="{28A0092B-C50C-407E-A947-70E740481C1C}">
                    <a14:useLocalDpi xmlns:a14="http://schemas.microsoft.com/office/drawing/2010/main" val="0"/>
                  </a:ext>
                </a:extLst>
              </a:blip>
              <a:srcRect r="35910" b="42465"/>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grpSp>
          <p:nvGrpSpPr>
            <p:cNvPr id="23" name="Group 21">
              <a:extLst>
                <a:ext uri="{FF2B5EF4-FFF2-40B4-BE49-F238E27FC236}">
                  <a16:creationId xmlns:a16="http://schemas.microsoft.com/office/drawing/2014/main" id="{270A9CD8-1857-46E9-B399-9D80417FD85F}"/>
                </a:ext>
              </a:extLst>
            </p:cNvPr>
            <p:cNvGrpSpPr>
              <a:grpSpLocks/>
            </p:cNvGrpSpPr>
            <p:nvPr/>
          </p:nvGrpSpPr>
          <p:grpSpPr bwMode="auto">
            <a:xfrm>
              <a:off x="4554538" y="2525714"/>
              <a:ext cx="730250" cy="847725"/>
              <a:chOff x="1778" y="3433"/>
              <a:chExt cx="355" cy="359"/>
            </a:xfrm>
          </p:grpSpPr>
          <p:sp>
            <p:nvSpPr>
              <p:cNvPr id="24" name="Rectangle 22">
                <a:extLst>
                  <a:ext uri="{FF2B5EF4-FFF2-40B4-BE49-F238E27FC236}">
                    <a16:creationId xmlns:a16="http://schemas.microsoft.com/office/drawing/2014/main" id="{B777C80D-4DC0-4657-AA30-AD42D7B75A6F}"/>
                  </a:ext>
                </a:extLst>
              </p:cNvPr>
              <p:cNvSpPr>
                <a:spLocks noChangeArrowheads="1"/>
              </p:cNvSpPr>
              <p:nvPr/>
            </p:nvSpPr>
            <p:spPr bwMode="auto">
              <a:xfrm>
                <a:off x="1778" y="3433"/>
                <a:ext cx="330" cy="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23813" tIns="11113" rIns="23813" bIns="11113">
                <a:spAutoFit/>
              </a:bodyPr>
              <a:lstStyle>
                <a:lvl1pPr defTabSz="57150" eaLnBrk="0" hangingPunct="0">
                  <a:defRPr sz="2400">
                    <a:solidFill>
                      <a:schemeClr val="tx1"/>
                    </a:solidFill>
                    <a:latin typeface="Times New Roman" panose="02020603050405020304" pitchFamily="18" charset="0"/>
                  </a:defRPr>
                </a:lvl1pPr>
                <a:lvl2pPr marL="742950" indent="-285750" defTabSz="57150" eaLnBrk="0" hangingPunct="0">
                  <a:defRPr sz="2400">
                    <a:solidFill>
                      <a:schemeClr val="tx1"/>
                    </a:solidFill>
                    <a:latin typeface="Times New Roman" panose="02020603050405020304" pitchFamily="18" charset="0"/>
                  </a:defRPr>
                </a:lvl2pPr>
                <a:lvl3pPr marL="1143000" indent="-228600" defTabSz="57150" eaLnBrk="0" hangingPunct="0">
                  <a:defRPr sz="2400">
                    <a:solidFill>
                      <a:schemeClr val="tx1"/>
                    </a:solidFill>
                    <a:latin typeface="Times New Roman" panose="02020603050405020304" pitchFamily="18" charset="0"/>
                  </a:defRPr>
                </a:lvl3pPr>
                <a:lvl4pPr marL="1600200" indent="-228600" defTabSz="57150" eaLnBrk="0" hangingPunct="0">
                  <a:defRPr sz="2400">
                    <a:solidFill>
                      <a:schemeClr val="tx1"/>
                    </a:solidFill>
                    <a:latin typeface="Times New Roman" panose="02020603050405020304" pitchFamily="18" charset="0"/>
                  </a:defRPr>
                </a:lvl4pPr>
                <a:lvl5pPr marL="2057400" indent="-228600" defTabSz="57150" eaLnBrk="0" hangingPunct="0">
                  <a:defRPr sz="2400">
                    <a:solidFill>
                      <a:schemeClr val="tx1"/>
                    </a:solidFill>
                    <a:latin typeface="Times New Roman" panose="02020603050405020304" pitchFamily="18" charset="0"/>
                  </a:defRPr>
                </a:lvl5pPr>
                <a:lvl6pPr marL="2514600" indent="-228600" defTabSz="5715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5715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5715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571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500" b="1">
                    <a:latin typeface="Arial" panose="020B0604020202020204" pitchFamily="34" charset="0"/>
                  </a:rPr>
                  <a:t>Number    233667136</a:t>
                </a:r>
              </a:p>
            </p:txBody>
          </p:sp>
          <p:pic>
            <p:nvPicPr>
              <p:cNvPr id="25" name="Picture 23">
                <a:extLst>
                  <a:ext uri="{FF2B5EF4-FFF2-40B4-BE49-F238E27FC236}">
                    <a16:creationId xmlns:a16="http://schemas.microsoft.com/office/drawing/2014/main" id="{FDD498C6-5942-43A6-A246-1366531929A3}"/>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grpSp>
          <p:nvGrpSpPr>
            <p:cNvPr id="26" name="Group 24">
              <a:extLst>
                <a:ext uri="{FF2B5EF4-FFF2-40B4-BE49-F238E27FC236}">
                  <a16:creationId xmlns:a16="http://schemas.microsoft.com/office/drawing/2014/main" id="{255A708F-7036-45FA-A902-38498C064AFB}"/>
                </a:ext>
              </a:extLst>
            </p:cNvPr>
            <p:cNvGrpSpPr>
              <a:grpSpLocks/>
            </p:cNvGrpSpPr>
            <p:nvPr/>
          </p:nvGrpSpPr>
          <p:grpSpPr bwMode="auto">
            <a:xfrm>
              <a:off x="3365501" y="2519364"/>
              <a:ext cx="727075" cy="858837"/>
              <a:chOff x="1201" y="3430"/>
              <a:chExt cx="353" cy="364"/>
            </a:xfrm>
          </p:grpSpPr>
          <p:sp>
            <p:nvSpPr>
              <p:cNvPr id="27" name="Rectangle 25">
                <a:extLst>
                  <a:ext uri="{FF2B5EF4-FFF2-40B4-BE49-F238E27FC236}">
                    <a16:creationId xmlns:a16="http://schemas.microsoft.com/office/drawing/2014/main" id="{0A0AE9CE-7501-4246-BB3F-8EC85F6A973A}"/>
                  </a:ext>
                </a:extLst>
              </p:cNvPr>
              <p:cNvSpPr>
                <a:spLocks noChangeArrowheads="1"/>
              </p:cNvSpPr>
              <p:nvPr/>
            </p:nvSpPr>
            <p:spPr bwMode="auto">
              <a:xfrm>
                <a:off x="1201" y="3430"/>
                <a:ext cx="301" cy="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23813" tIns="11113" rIns="23813" bIns="11113">
                <a:spAutoFit/>
              </a:bodyPr>
              <a:lstStyle>
                <a:lvl1pPr defTabSz="57150" eaLnBrk="0" hangingPunct="0">
                  <a:defRPr sz="2400">
                    <a:solidFill>
                      <a:schemeClr val="tx1"/>
                    </a:solidFill>
                    <a:latin typeface="Times New Roman" panose="02020603050405020304" pitchFamily="18" charset="0"/>
                  </a:defRPr>
                </a:lvl1pPr>
                <a:lvl2pPr marL="742950" indent="-285750" defTabSz="57150" eaLnBrk="0" hangingPunct="0">
                  <a:defRPr sz="2400">
                    <a:solidFill>
                      <a:schemeClr val="tx1"/>
                    </a:solidFill>
                    <a:latin typeface="Times New Roman" panose="02020603050405020304" pitchFamily="18" charset="0"/>
                  </a:defRPr>
                </a:lvl2pPr>
                <a:lvl3pPr marL="1143000" indent="-228600" defTabSz="57150" eaLnBrk="0" hangingPunct="0">
                  <a:defRPr sz="2400">
                    <a:solidFill>
                      <a:schemeClr val="tx1"/>
                    </a:solidFill>
                    <a:latin typeface="Times New Roman" panose="02020603050405020304" pitchFamily="18" charset="0"/>
                  </a:defRPr>
                </a:lvl3pPr>
                <a:lvl4pPr marL="1600200" indent="-228600" defTabSz="57150" eaLnBrk="0" hangingPunct="0">
                  <a:defRPr sz="2400">
                    <a:solidFill>
                      <a:schemeClr val="tx1"/>
                    </a:solidFill>
                    <a:latin typeface="Times New Roman" panose="02020603050405020304" pitchFamily="18" charset="0"/>
                  </a:defRPr>
                </a:lvl4pPr>
                <a:lvl5pPr marL="2057400" indent="-228600" defTabSz="57150" eaLnBrk="0" hangingPunct="0">
                  <a:defRPr sz="2400">
                    <a:solidFill>
                      <a:schemeClr val="tx1"/>
                    </a:solidFill>
                    <a:latin typeface="Times New Roman" panose="02020603050405020304" pitchFamily="18" charset="0"/>
                  </a:defRPr>
                </a:lvl5pPr>
                <a:lvl6pPr marL="2514600" indent="-228600" defTabSz="5715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5715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5715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571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500" b="1">
                    <a:latin typeface="Arial" panose="020B0604020202020204" pitchFamily="34" charset="0"/>
                  </a:rPr>
                  <a:t>Number 281942902</a:t>
                </a:r>
              </a:p>
            </p:txBody>
          </p:sp>
          <p:pic>
            <p:nvPicPr>
              <p:cNvPr id="28" name="Picture 26">
                <a:extLst>
                  <a:ext uri="{FF2B5EF4-FFF2-40B4-BE49-F238E27FC236}">
                    <a16:creationId xmlns:a16="http://schemas.microsoft.com/office/drawing/2014/main" id="{45D3C0B5-BBB0-4D1A-9D20-064A54098B92}"/>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grpSp>
          <p:nvGrpSpPr>
            <p:cNvPr id="29" name="Group 27">
              <a:extLst>
                <a:ext uri="{FF2B5EF4-FFF2-40B4-BE49-F238E27FC236}">
                  <a16:creationId xmlns:a16="http://schemas.microsoft.com/office/drawing/2014/main" id="{76536E99-A16C-493B-A671-9DB8AAFF8F67}"/>
                </a:ext>
              </a:extLst>
            </p:cNvPr>
            <p:cNvGrpSpPr>
              <a:grpSpLocks/>
            </p:cNvGrpSpPr>
            <p:nvPr/>
          </p:nvGrpSpPr>
          <p:grpSpPr bwMode="auto">
            <a:xfrm>
              <a:off x="8936039" y="2570163"/>
              <a:ext cx="942975" cy="755650"/>
              <a:chOff x="4891" y="3452"/>
              <a:chExt cx="458" cy="320"/>
            </a:xfrm>
          </p:grpSpPr>
          <p:sp>
            <p:nvSpPr>
              <p:cNvPr id="30" name="Rectangle 28">
                <a:extLst>
                  <a:ext uri="{FF2B5EF4-FFF2-40B4-BE49-F238E27FC236}">
                    <a16:creationId xmlns:a16="http://schemas.microsoft.com/office/drawing/2014/main" id="{B017E4F1-B495-4529-A54B-A70137471C94}"/>
                  </a:ext>
                </a:extLst>
              </p:cNvPr>
              <p:cNvSpPr>
                <a:spLocks noChangeArrowheads="1"/>
              </p:cNvSpPr>
              <p:nvPr/>
            </p:nvSpPr>
            <p:spPr bwMode="auto">
              <a:xfrm>
                <a:off x="4927" y="3452"/>
                <a:ext cx="304" cy="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23813" tIns="11113" rIns="23813" bIns="11113">
                <a:spAutoFit/>
              </a:bodyPr>
              <a:lstStyle>
                <a:lvl1pPr defTabSz="57150" eaLnBrk="0" hangingPunct="0">
                  <a:defRPr sz="2400">
                    <a:solidFill>
                      <a:schemeClr val="tx1"/>
                    </a:solidFill>
                    <a:latin typeface="Times New Roman" panose="02020603050405020304" pitchFamily="18" charset="0"/>
                  </a:defRPr>
                </a:lvl1pPr>
                <a:lvl2pPr marL="742950" indent="-285750" defTabSz="57150" eaLnBrk="0" hangingPunct="0">
                  <a:defRPr sz="2400">
                    <a:solidFill>
                      <a:schemeClr val="tx1"/>
                    </a:solidFill>
                    <a:latin typeface="Times New Roman" panose="02020603050405020304" pitchFamily="18" charset="0"/>
                  </a:defRPr>
                </a:lvl2pPr>
                <a:lvl3pPr marL="1143000" indent="-228600" defTabSz="57150" eaLnBrk="0" hangingPunct="0">
                  <a:defRPr sz="2400">
                    <a:solidFill>
                      <a:schemeClr val="tx1"/>
                    </a:solidFill>
                    <a:latin typeface="Times New Roman" panose="02020603050405020304" pitchFamily="18" charset="0"/>
                  </a:defRPr>
                </a:lvl3pPr>
                <a:lvl4pPr marL="1600200" indent="-228600" defTabSz="57150" eaLnBrk="0" hangingPunct="0">
                  <a:defRPr sz="2400">
                    <a:solidFill>
                      <a:schemeClr val="tx1"/>
                    </a:solidFill>
                    <a:latin typeface="Times New Roman" panose="02020603050405020304" pitchFamily="18" charset="0"/>
                  </a:defRPr>
                </a:lvl4pPr>
                <a:lvl5pPr marL="2057400" indent="-228600" defTabSz="57150" eaLnBrk="0" hangingPunct="0">
                  <a:defRPr sz="2400">
                    <a:solidFill>
                      <a:schemeClr val="tx1"/>
                    </a:solidFill>
                    <a:latin typeface="Times New Roman" panose="02020603050405020304" pitchFamily="18" charset="0"/>
                  </a:defRPr>
                </a:lvl5pPr>
                <a:lvl6pPr marL="2514600" indent="-228600" defTabSz="5715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5715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5715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571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500" b="1">
                    <a:latin typeface="Arial" panose="020B0604020202020204" pitchFamily="34" charset="0"/>
                  </a:rPr>
                  <a:t>Number 155778322</a:t>
                </a:r>
              </a:p>
            </p:txBody>
          </p:sp>
          <p:pic>
            <p:nvPicPr>
              <p:cNvPr id="31" name="Picture 29">
                <a:extLst>
                  <a:ext uri="{FF2B5EF4-FFF2-40B4-BE49-F238E27FC236}">
                    <a16:creationId xmlns:a16="http://schemas.microsoft.com/office/drawing/2014/main" id="{9FE4E187-0404-48D2-8563-EBBF63835A3A}"/>
                  </a:ext>
                </a:extLst>
              </p:cNvPr>
              <p:cNvPicPr>
                <a:picLocks noChangeArrowheads="1"/>
              </p:cNvPicPr>
              <p:nvPr/>
            </p:nvPicPr>
            <p:blipFill>
              <a:blip r:embed="rId5" cstate="print">
                <a:extLst>
                  <a:ext uri="{28A0092B-C50C-407E-A947-70E740481C1C}">
                    <a14:useLocalDpi xmlns:a14="http://schemas.microsoft.com/office/drawing/2010/main" val="0"/>
                  </a:ext>
                </a:extLst>
              </a:blip>
              <a:srcRect b="53265"/>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grpSp>
          <p:nvGrpSpPr>
            <p:cNvPr id="32" name="Group 30">
              <a:extLst>
                <a:ext uri="{FF2B5EF4-FFF2-40B4-BE49-F238E27FC236}">
                  <a16:creationId xmlns:a16="http://schemas.microsoft.com/office/drawing/2014/main" id="{DEAD3B36-04AD-4498-B1B9-984B77359421}"/>
                </a:ext>
              </a:extLst>
            </p:cNvPr>
            <p:cNvGrpSpPr>
              <a:grpSpLocks/>
            </p:cNvGrpSpPr>
            <p:nvPr/>
          </p:nvGrpSpPr>
          <p:grpSpPr bwMode="auto">
            <a:xfrm>
              <a:off x="5710238" y="2549526"/>
              <a:ext cx="749300" cy="830263"/>
              <a:chOff x="2339" y="3443"/>
              <a:chExt cx="364" cy="352"/>
            </a:xfrm>
          </p:grpSpPr>
          <p:pic>
            <p:nvPicPr>
              <p:cNvPr id="33" name="Picture 31">
                <a:extLst>
                  <a:ext uri="{FF2B5EF4-FFF2-40B4-BE49-F238E27FC236}">
                    <a16:creationId xmlns:a16="http://schemas.microsoft.com/office/drawing/2014/main" id="{D8ADCED5-446F-438E-863E-5389770440E1}"/>
                  </a:ext>
                </a:extLst>
              </p:cNvPr>
              <p:cNvPicPr>
                <a:picLocks noChangeArrowheads="1"/>
              </p:cNvPicPr>
              <p:nvPr/>
            </p:nvPicPr>
            <p:blipFill>
              <a:blip r:embed="rId6" cstate="print">
                <a:extLst>
                  <a:ext uri="{28A0092B-C50C-407E-A947-70E740481C1C}">
                    <a14:useLocalDpi xmlns:a14="http://schemas.microsoft.com/office/drawing/2010/main" val="0"/>
                  </a:ext>
                </a:extLst>
              </a:blip>
              <a:srcRect l="51312" b="42639"/>
              <a:stretch>
                <a:fillRect/>
              </a:stretch>
            </p:blipFill>
            <p:spPr bwMode="auto">
              <a:xfrm>
                <a:off x="2369" y="3495"/>
                <a:ext cx="33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4" name="Rectangle 32">
                <a:extLst>
                  <a:ext uri="{FF2B5EF4-FFF2-40B4-BE49-F238E27FC236}">
                    <a16:creationId xmlns:a16="http://schemas.microsoft.com/office/drawing/2014/main" id="{833B031E-A866-41E1-9C3A-41BDAD8F7D91}"/>
                  </a:ext>
                </a:extLst>
              </p:cNvPr>
              <p:cNvSpPr>
                <a:spLocks noChangeArrowheads="1"/>
              </p:cNvSpPr>
              <p:nvPr/>
            </p:nvSpPr>
            <p:spPr bwMode="auto">
              <a:xfrm>
                <a:off x="2339" y="3443"/>
                <a:ext cx="301" cy="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23813" tIns="11113" rIns="23813" bIns="11113">
                <a:spAutoFit/>
              </a:bodyPr>
              <a:lstStyle>
                <a:lvl1pPr defTabSz="57150" eaLnBrk="0" hangingPunct="0">
                  <a:defRPr sz="2400">
                    <a:solidFill>
                      <a:schemeClr val="tx1"/>
                    </a:solidFill>
                    <a:latin typeface="Times New Roman" panose="02020603050405020304" pitchFamily="18" charset="0"/>
                  </a:defRPr>
                </a:lvl1pPr>
                <a:lvl2pPr marL="742950" indent="-285750" defTabSz="57150" eaLnBrk="0" hangingPunct="0">
                  <a:defRPr sz="2400">
                    <a:solidFill>
                      <a:schemeClr val="tx1"/>
                    </a:solidFill>
                    <a:latin typeface="Times New Roman" panose="02020603050405020304" pitchFamily="18" charset="0"/>
                  </a:defRPr>
                </a:lvl2pPr>
                <a:lvl3pPr marL="1143000" indent="-228600" defTabSz="57150" eaLnBrk="0" hangingPunct="0">
                  <a:defRPr sz="2400">
                    <a:solidFill>
                      <a:schemeClr val="tx1"/>
                    </a:solidFill>
                    <a:latin typeface="Times New Roman" panose="02020603050405020304" pitchFamily="18" charset="0"/>
                  </a:defRPr>
                </a:lvl3pPr>
                <a:lvl4pPr marL="1600200" indent="-228600" defTabSz="57150" eaLnBrk="0" hangingPunct="0">
                  <a:defRPr sz="2400">
                    <a:solidFill>
                      <a:schemeClr val="tx1"/>
                    </a:solidFill>
                    <a:latin typeface="Times New Roman" panose="02020603050405020304" pitchFamily="18" charset="0"/>
                  </a:defRPr>
                </a:lvl4pPr>
                <a:lvl5pPr marL="2057400" indent="-228600" defTabSz="57150" eaLnBrk="0" hangingPunct="0">
                  <a:defRPr sz="2400">
                    <a:solidFill>
                      <a:schemeClr val="tx1"/>
                    </a:solidFill>
                    <a:latin typeface="Times New Roman" panose="02020603050405020304" pitchFamily="18" charset="0"/>
                  </a:defRPr>
                </a:lvl5pPr>
                <a:lvl6pPr marL="2514600" indent="-228600" defTabSz="5715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5715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5715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571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500" b="1">
                    <a:latin typeface="Arial" panose="020B0604020202020204" pitchFamily="34" charset="0"/>
                  </a:rPr>
                  <a:t>Number 580625685</a:t>
                </a:r>
              </a:p>
            </p:txBody>
          </p:sp>
        </p:grpSp>
        <p:grpSp>
          <p:nvGrpSpPr>
            <p:cNvPr id="35" name="Group 33">
              <a:extLst>
                <a:ext uri="{FF2B5EF4-FFF2-40B4-BE49-F238E27FC236}">
                  <a16:creationId xmlns:a16="http://schemas.microsoft.com/office/drawing/2014/main" id="{9E4FA41A-0F2B-474A-93B7-12366D203F67}"/>
                </a:ext>
              </a:extLst>
            </p:cNvPr>
            <p:cNvGrpSpPr>
              <a:grpSpLocks/>
            </p:cNvGrpSpPr>
            <p:nvPr/>
          </p:nvGrpSpPr>
          <p:grpSpPr bwMode="auto">
            <a:xfrm>
              <a:off x="2176463" y="2554288"/>
              <a:ext cx="679450" cy="819150"/>
              <a:chOff x="3495" y="3436"/>
              <a:chExt cx="330" cy="347"/>
            </a:xfrm>
          </p:grpSpPr>
          <p:pic>
            <p:nvPicPr>
              <p:cNvPr id="36" name="Picture 34">
                <a:extLst>
                  <a:ext uri="{FF2B5EF4-FFF2-40B4-BE49-F238E27FC236}">
                    <a16:creationId xmlns:a16="http://schemas.microsoft.com/office/drawing/2014/main" id="{F71AC7BE-17CB-492D-911A-6FEDC4AC88AB}"/>
                  </a:ext>
                </a:extLst>
              </p:cNvPr>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30" y="3511"/>
                <a:ext cx="29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7" name="Rectangle 35">
                <a:extLst>
                  <a:ext uri="{FF2B5EF4-FFF2-40B4-BE49-F238E27FC236}">
                    <a16:creationId xmlns:a16="http://schemas.microsoft.com/office/drawing/2014/main" id="{F99DF8B1-D4C5-43D4-99FC-3234A21683CF}"/>
                  </a:ext>
                </a:extLst>
              </p:cNvPr>
              <p:cNvSpPr>
                <a:spLocks noChangeArrowheads="1"/>
              </p:cNvSpPr>
              <p:nvPr/>
            </p:nvSpPr>
            <p:spPr bwMode="auto">
              <a:xfrm>
                <a:off x="3495" y="3436"/>
                <a:ext cx="304" cy="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23813" tIns="11113" rIns="23813" bIns="11113">
                <a:spAutoFit/>
              </a:bodyPr>
              <a:lstStyle>
                <a:lvl1pPr defTabSz="57150" eaLnBrk="0" hangingPunct="0">
                  <a:defRPr sz="2400">
                    <a:solidFill>
                      <a:schemeClr val="tx1"/>
                    </a:solidFill>
                    <a:latin typeface="Times New Roman" panose="02020603050405020304" pitchFamily="18" charset="0"/>
                  </a:defRPr>
                </a:lvl1pPr>
                <a:lvl2pPr marL="742950" indent="-285750" defTabSz="57150" eaLnBrk="0" hangingPunct="0">
                  <a:defRPr sz="2400">
                    <a:solidFill>
                      <a:schemeClr val="tx1"/>
                    </a:solidFill>
                    <a:latin typeface="Times New Roman" panose="02020603050405020304" pitchFamily="18" charset="0"/>
                  </a:defRPr>
                </a:lvl2pPr>
                <a:lvl3pPr marL="1143000" indent="-228600" defTabSz="57150" eaLnBrk="0" hangingPunct="0">
                  <a:defRPr sz="2400">
                    <a:solidFill>
                      <a:schemeClr val="tx1"/>
                    </a:solidFill>
                    <a:latin typeface="Times New Roman" panose="02020603050405020304" pitchFamily="18" charset="0"/>
                  </a:defRPr>
                </a:lvl3pPr>
                <a:lvl4pPr marL="1600200" indent="-228600" defTabSz="57150" eaLnBrk="0" hangingPunct="0">
                  <a:defRPr sz="2400">
                    <a:solidFill>
                      <a:schemeClr val="tx1"/>
                    </a:solidFill>
                    <a:latin typeface="Times New Roman" panose="02020603050405020304" pitchFamily="18" charset="0"/>
                  </a:defRPr>
                </a:lvl4pPr>
                <a:lvl5pPr marL="2057400" indent="-228600" defTabSz="57150" eaLnBrk="0" hangingPunct="0">
                  <a:defRPr sz="2400">
                    <a:solidFill>
                      <a:schemeClr val="tx1"/>
                    </a:solidFill>
                    <a:latin typeface="Times New Roman" panose="02020603050405020304" pitchFamily="18" charset="0"/>
                  </a:defRPr>
                </a:lvl5pPr>
                <a:lvl6pPr marL="2514600" indent="-228600" defTabSz="5715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5715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5715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571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500" b="1">
                    <a:latin typeface="Arial" panose="020B0604020202020204" pitchFamily="34" charset="0"/>
                  </a:rPr>
                  <a:t>Number 701466868</a:t>
                </a:r>
              </a:p>
            </p:txBody>
          </p:sp>
        </p:grpSp>
        <p:sp>
          <p:nvSpPr>
            <p:cNvPr id="38" name="Text Box 36">
              <a:extLst>
                <a:ext uri="{FF2B5EF4-FFF2-40B4-BE49-F238E27FC236}">
                  <a16:creationId xmlns:a16="http://schemas.microsoft.com/office/drawing/2014/main" id="{B57940DF-206C-40ED-AEDD-8F45295F2B0D}"/>
                </a:ext>
              </a:extLst>
            </p:cNvPr>
            <p:cNvSpPr txBox="1">
              <a:spLocks noChangeArrowheads="1"/>
            </p:cNvSpPr>
            <p:nvPr/>
          </p:nvSpPr>
          <p:spPr bwMode="auto">
            <a:xfrm>
              <a:off x="8018464" y="2276475"/>
              <a:ext cx="74453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4400"/>
                <a:t>…</a:t>
              </a:r>
            </a:p>
          </p:txBody>
        </p:sp>
        <p:sp>
          <p:nvSpPr>
            <p:cNvPr id="39" name="Rectangle 37">
              <a:extLst>
                <a:ext uri="{FF2B5EF4-FFF2-40B4-BE49-F238E27FC236}">
                  <a16:creationId xmlns:a16="http://schemas.microsoft.com/office/drawing/2014/main" id="{27005640-03B2-48BE-8A1B-3221F88EA100}"/>
                </a:ext>
              </a:extLst>
            </p:cNvPr>
            <p:cNvSpPr>
              <a:spLocks noChangeArrowheads="1"/>
            </p:cNvSpPr>
            <p:nvPr/>
          </p:nvSpPr>
          <p:spPr bwMode="auto">
            <a:xfrm>
              <a:off x="7553326" y="4306888"/>
              <a:ext cx="2589213" cy="2474912"/>
            </a:xfrm>
            <a:prstGeom prst="rect">
              <a:avLst/>
            </a:prstGeom>
            <a:solidFill>
              <a:schemeClr val="folHlink"/>
            </a:solidFill>
            <a:ln w="12700">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pic>
          <p:nvPicPr>
            <p:cNvPr id="40" name="Picture 38">
              <a:extLst>
                <a:ext uri="{FF2B5EF4-FFF2-40B4-BE49-F238E27FC236}">
                  <a16:creationId xmlns:a16="http://schemas.microsoft.com/office/drawing/2014/main" id="{2EA698B0-78F3-464B-8CA3-0BE17D0B414B}"/>
                </a:ext>
              </a:extLst>
            </p:cNvPr>
            <p:cNvPicPr>
              <a:picLocks noChangeArrowheads="1"/>
            </p:cNvPicPr>
            <p:nvPr/>
          </p:nvPicPr>
          <p:blipFill>
            <a:blip r:embed="rId6" cstate="print">
              <a:extLst>
                <a:ext uri="{28A0092B-C50C-407E-A947-70E740481C1C}">
                  <a14:useLocalDpi xmlns:a14="http://schemas.microsoft.com/office/drawing/2010/main" val="0"/>
                </a:ext>
              </a:extLst>
            </a:blip>
            <a:srcRect l="50790" b="42133"/>
            <a:stretch>
              <a:fillRect/>
            </a:stretch>
          </p:blipFill>
          <p:spPr bwMode="auto">
            <a:xfrm>
              <a:off x="7866063" y="4810126"/>
              <a:ext cx="2119312" cy="190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1" name="Oval 39">
              <a:extLst>
                <a:ext uri="{FF2B5EF4-FFF2-40B4-BE49-F238E27FC236}">
                  <a16:creationId xmlns:a16="http://schemas.microsoft.com/office/drawing/2014/main" id="{D3585B66-8180-479D-8050-6FED9D915309}"/>
                </a:ext>
              </a:extLst>
            </p:cNvPr>
            <p:cNvSpPr>
              <a:spLocks noChangeArrowheads="1"/>
            </p:cNvSpPr>
            <p:nvPr/>
          </p:nvSpPr>
          <p:spPr bwMode="auto">
            <a:xfrm>
              <a:off x="8388350" y="4289425"/>
              <a:ext cx="1874838" cy="85883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2" name="Rectangle 40">
              <a:extLst>
                <a:ext uri="{FF2B5EF4-FFF2-40B4-BE49-F238E27FC236}">
                  <a16:creationId xmlns:a16="http://schemas.microsoft.com/office/drawing/2014/main" id="{000AF572-3C31-422E-B483-1678DAD7F9B9}"/>
                </a:ext>
              </a:extLst>
            </p:cNvPr>
            <p:cNvSpPr>
              <a:spLocks noChangeArrowheads="1"/>
            </p:cNvSpPr>
            <p:nvPr/>
          </p:nvSpPr>
          <p:spPr bwMode="auto">
            <a:xfrm>
              <a:off x="7681914" y="4498976"/>
              <a:ext cx="227305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b="1">
                  <a:latin typeface="Arial" panose="020B0604020202020204" pitchFamily="34" charset="0"/>
                </a:rPr>
                <a:t>Number 580625685</a:t>
              </a:r>
            </a:p>
          </p:txBody>
        </p:sp>
        <p:sp>
          <p:nvSpPr>
            <p:cNvPr id="43" name="Line 45">
              <a:extLst>
                <a:ext uri="{FF2B5EF4-FFF2-40B4-BE49-F238E27FC236}">
                  <a16:creationId xmlns:a16="http://schemas.microsoft.com/office/drawing/2014/main" id="{7EFA05DB-6389-4D40-B6E5-A98A844A3746}"/>
                </a:ext>
              </a:extLst>
            </p:cNvPr>
            <p:cNvSpPr>
              <a:spLocks noChangeShapeType="1"/>
            </p:cNvSpPr>
            <p:nvPr/>
          </p:nvSpPr>
          <p:spPr bwMode="auto">
            <a:xfrm>
              <a:off x="5562600" y="3505200"/>
              <a:ext cx="19812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4" name="Line 47">
              <a:extLst>
                <a:ext uri="{FF2B5EF4-FFF2-40B4-BE49-F238E27FC236}">
                  <a16:creationId xmlns:a16="http://schemas.microsoft.com/office/drawing/2014/main" id="{DA70D8B7-EE9A-492C-A5D0-6011B4F5C49B}"/>
                </a:ext>
              </a:extLst>
            </p:cNvPr>
            <p:cNvSpPr>
              <a:spLocks noChangeShapeType="1"/>
            </p:cNvSpPr>
            <p:nvPr/>
          </p:nvSpPr>
          <p:spPr bwMode="auto">
            <a:xfrm>
              <a:off x="6705600" y="3505200"/>
              <a:ext cx="34290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spTree>
    <p:extLst>
      <p:ext uri="{BB962C8B-B14F-4D97-AF65-F5344CB8AC3E}">
        <p14:creationId xmlns:p14="http://schemas.microsoft.com/office/powerpoint/2010/main" val="18502089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6</a:t>
            </a:fld>
            <a:endParaRPr lang="en-IN" dirty="0"/>
          </a:p>
        </p:txBody>
      </p:sp>
      <p:sp>
        <p:nvSpPr>
          <p:cNvPr id="5" name="Rectangle 4">
            <a:extLst>
              <a:ext uri="{FF2B5EF4-FFF2-40B4-BE49-F238E27FC236}">
                <a16:creationId xmlns:a16="http://schemas.microsoft.com/office/drawing/2014/main" id="{76A71C9A-EBD3-41EC-AFE9-461D4F434DD1}"/>
              </a:ext>
            </a:extLst>
          </p:cNvPr>
          <p:cNvSpPr/>
          <p:nvPr/>
        </p:nvSpPr>
        <p:spPr>
          <a:xfrm>
            <a:off x="917944" y="3087787"/>
            <a:ext cx="10248181" cy="1015663"/>
          </a:xfrm>
          <a:prstGeom prst="rect">
            <a:avLst/>
          </a:prstGeom>
        </p:spPr>
        <p:txBody>
          <a:bodyPr wrap="square">
            <a:spAutoFit/>
          </a:bodyPr>
          <a:lstStyle/>
          <a:p>
            <a:pPr marL="12700" algn="ctr" fontAlgn="auto">
              <a:spcBef>
                <a:spcPts val="0"/>
              </a:spcBef>
              <a:spcAft>
                <a:spcPts val="0"/>
              </a:spcAft>
              <a:defRPr/>
            </a:pPr>
            <a:r>
              <a:rPr lang="en-IN" sz="6000" b="1" spc="-20" dirty="0">
                <a:latin typeface="Helvetica" panose="020B0604020202020204" pitchFamily="2" charset="0"/>
                <a:cs typeface="Arial" panose="020B0604020202020204" pitchFamily="34" charset="0"/>
              </a:rPr>
              <a:t>SORTING TECHNIQUES</a:t>
            </a:r>
          </a:p>
        </p:txBody>
      </p:sp>
      <p:sp>
        <p:nvSpPr>
          <p:cNvPr id="6" name="Rectangle 5"/>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137899849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60</a:t>
            </a:fld>
            <a:endParaRPr lang="en-IN" dirty="0"/>
          </a:p>
        </p:txBody>
      </p:sp>
      <p:sp>
        <p:nvSpPr>
          <p:cNvPr id="6" name="Rectangle 5"/>
          <p:cNvSpPr/>
          <p:nvPr/>
        </p:nvSpPr>
        <p:spPr>
          <a:xfrm>
            <a:off x="96673" y="1121184"/>
            <a:ext cx="11816467" cy="3139321"/>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Linear Search</a:t>
            </a:r>
          </a:p>
          <a:p>
            <a:pPr marL="360000" lvl="4"/>
            <a:endParaRPr lang="en-US" sz="2400" b="1" dirty="0" smtClean="0">
              <a:latin typeface="Times New Roman" panose="02020603050405020304" pitchFamily="18" charset="0"/>
              <a:cs typeface="Times New Roman" panose="02020603050405020304" pitchFamily="18" charset="0"/>
            </a:endParaRPr>
          </a:p>
          <a:p>
            <a:pPr marL="1062900" lvl="6" indent="-34290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Step through array of records, one at a time.</a:t>
            </a:r>
          </a:p>
          <a:p>
            <a:pPr marL="1062900" lvl="6" indent="-342900">
              <a:lnSpc>
                <a:spcPct val="150000"/>
              </a:lnSpc>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Look </a:t>
            </a:r>
            <a:r>
              <a:rPr lang="en-US" sz="2000" dirty="0">
                <a:latin typeface="Times New Roman" panose="02020603050405020304" pitchFamily="18" charset="0"/>
                <a:cs typeface="Times New Roman" panose="02020603050405020304" pitchFamily="18" charset="0"/>
              </a:rPr>
              <a:t>for record with matching key.</a:t>
            </a:r>
          </a:p>
          <a:p>
            <a:pPr marL="1062900" lvl="6" indent="-342900">
              <a:lnSpc>
                <a:spcPct val="150000"/>
              </a:lnSpc>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Search </a:t>
            </a:r>
            <a:r>
              <a:rPr lang="en-US" sz="2000" dirty="0">
                <a:latin typeface="Times New Roman" panose="02020603050405020304" pitchFamily="18" charset="0"/>
                <a:cs typeface="Times New Roman" panose="02020603050405020304" pitchFamily="18" charset="0"/>
              </a:rPr>
              <a:t>stops when </a:t>
            </a:r>
          </a:p>
          <a:p>
            <a:pPr marL="1520100" lvl="7"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record with matching key is found.</a:t>
            </a:r>
          </a:p>
          <a:p>
            <a:pPr marL="1520100" lvl="7"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or when search has examined all records without success.</a:t>
            </a: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17803520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61</a:t>
            </a:fld>
            <a:endParaRPr lang="en-IN" dirty="0"/>
          </a:p>
        </p:txBody>
      </p:sp>
      <p:sp>
        <p:nvSpPr>
          <p:cNvPr id="6" name="Rectangle 5"/>
          <p:cNvSpPr/>
          <p:nvPr/>
        </p:nvSpPr>
        <p:spPr>
          <a:xfrm>
            <a:off x="96673" y="1121184"/>
            <a:ext cx="11816467" cy="4216539"/>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Pseudocode for Linear Search</a:t>
            </a:r>
          </a:p>
          <a:p>
            <a:pPr marL="360000" lvl="4"/>
            <a:endParaRPr lang="en-US" sz="2400" b="1" dirty="0" smtClean="0">
              <a:latin typeface="Times New Roman" panose="02020603050405020304" pitchFamily="18" charset="0"/>
              <a:cs typeface="Times New Roman" panose="02020603050405020304" pitchFamily="18" charset="0"/>
            </a:endParaRPr>
          </a:p>
          <a:p>
            <a:pPr marL="720000" lvl="6"/>
            <a:r>
              <a:rPr lang="en-US" sz="2000" dirty="0">
                <a:latin typeface="Times New Roman" panose="02020603050405020304" pitchFamily="18" charset="0"/>
                <a:cs typeface="Times New Roman" panose="02020603050405020304" pitchFamily="18" charset="0"/>
              </a:rPr>
              <a:t>// Search for a desired item in the n array elements </a:t>
            </a:r>
          </a:p>
          <a:p>
            <a:pPr marL="720000" lvl="6"/>
            <a:r>
              <a:rPr lang="en-US" sz="2000" dirty="0">
                <a:latin typeface="Times New Roman" panose="02020603050405020304" pitchFamily="18" charset="0"/>
                <a:cs typeface="Times New Roman" panose="02020603050405020304" pitchFamily="18" charset="0"/>
              </a:rPr>
              <a:t>// starting at a[first].  </a:t>
            </a:r>
          </a:p>
          <a:p>
            <a:pPr marL="720000" lvl="6"/>
            <a:r>
              <a:rPr lang="en-US" sz="2000" dirty="0">
                <a:latin typeface="Times New Roman" panose="02020603050405020304" pitchFamily="18" charset="0"/>
                <a:cs typeface="Times New Roman" panose="02020603050405020304" pitchFamily="18" charset="0"/>
              </a:rPr>
              <a:t>// Returns pointer to desired record if found.</a:t>
            </a:r>
          </a:p>
          <a:p>
            <a:pPr marL="720000" lvl="6"/>
            <a:r>
              <a:rPr lang="en-US" sz="2000" dirty="0">
                <a:latin typeface="Times New Roman" panose="02020603050405020304" pitchFamily="18" charset="0"/>
                <a:cs typeface="Times New Roman" panose="02020603050405020304" pitchFamily="18" charset="0"/>
              </a:rPr>
              <a:t>// Otherwise, return NULL</a:t>
            </a:r>
          </a:p>
          <a:p>
            <a:pPr marL="720000" lvl="6"/>
            <a:r>
              <a:rPr lang="en-US" sz="2000" dirty="0">
                <a:latin typeface="Times New Roman" panose="02020603050405020304" pitchFamily="18" charset="0"/>
                <a:cs typeface="Times New Roman" panose="02020603050405020304" pitchFamily="18" charset="0"/>
              </a:rPr>
              <a:t>…</a:t>
            </a:r>
          </a:p>
          <a:p>
            <a:pPr marL="720000" lvl="6"/>
            <a:r>
              <a:rPr lang="en-US" sz="2000" dirty="0">
                <a:latin typeface="Times New Roman" panose="02020603050405020304" pitchFamily="18" charset="0"/>
                <a:cs typeface="Times New Roman" panose="02020603050405020304" pitchFamily="18" charset="0"/>
              </a:rPr>
              <a:t>for(</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 first;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&lt; n;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a:t>
            </a:r>
          </a:p>
          <a:p>
            <a:pPr marL="720000" lvl="6"/>
            <a:r>
              <a:rPr lang="en-US" sz="2000" dirty="0">
                <a:latin typeface="Times New Roman" panose="02020603050405020304" pitchFamily="18" charset="0"/>
                <a:cs typeface="Times New Roman" panose="02020603050405020304" pitchFamily="18" charset="0"/>
              </a:rPr>
              <a:t>	if(a[</a:t>
            </a:r>
            <a:r>
              <a:rPr lang="en-US" sz="2000" dirty="0" err="1">
                <a:latin typeface="Times New Roman" panose="02020603050405020304" pitchFamily="18" charset="0"/>
                <a:cs typeface="Times New Roman" panose="02020603050405020304" pitchFamily="18" charset="0"/>
              </a:rPr>
              <a:t>first+i</a:t>
            </a:r>
            <a:r>
              <a:rPr lang="en-US" sz="2000" dirty="0">
                <a:latin typeface="Times New Roman" panose="02020603050405020304" pitchFamily="18" charset="0"/>
                <a:cs typeface="Times New Roman" panose="02020603050405020304" pitchFamily="18" charset="0"/>
              </a:rPr>
              <a:t>] is desired item)</a:t>
            </a:r>
          </a:p>
          <a:p>
            <a:pPr marL="720000" lvl="6"/>
            <a:r>
              <a:rPr lang="en-US" sz="2000" dirty="0">
                <a:latin typeface="Times New Roman" panose="02020603050405020304" pitchFamily="18" charset="0"/>
                <a:cs typeface="Times New Roman" panose="02020603050405020304" pitchFamily="18" charset="0"/>
              </a:rPr>
              <a:t>		return &amp;a[</a:t>
            </a:r>
            <a:r>
              <a:rPr lang="en-US" sz="2000" dirty="0" err="1">
                <a:latin typeface="Times New Roman" panose="02020603050405020304" pitchFamily="18" charset="0"/>
                <a:cs typeface="Times New Roman" panose="02020603050405020304" pitchFamily="18" charset="0"/>
              </a:rPr>
              <a:t>first+i</a:t>
            </a:r>
            <a:r>
              <a:rPr lang="en-US" sz="2000" dirty="0">
                <a:latin typeface="Times New Roman" panose="02020603050405020304" pitchFamily="18" charset="0"/>
                <a:cs typeface="Times New Roman" panose="02020603050405020304" pitchFamily="18" charset="0"/>
              </a:rPr>
              <a:t>];</a:t>
            </a:r>
          </a:p>
          <a:p>
            <a:pPr marL="720000" lvl="6"/>
            <a:endParaRPr lang="en-US" sz="2000" dirty="0">
              <a:latin typeface="Times New Roman" panose="02020603050405020304" pitchFamily="18" charset="0"/>
              <a:cs typeface="Times New Roman" panose="02020603050405020304" pitchFamily="18" charset="0"/>
            </a:endParaRPr>
          </a:p>
          <a:p>
            <a:pPr marL="720000" lvl="6"/>
            <a:r>
              <a:rPr lang="en-US" sz="2000" dirty="0">
                <a:latin typeface="Times New Roman" panose="02020603050405020304" pitchFamily="18" charset="0"/>
                <a:cs typeface="Times New Roman" panose="02020603050405020304" pitchFamily="18" charset="0"/>
              </a:rPr>
              <a:t>// if we drop through loop, then desired item was not found</a:t>
            </a:r>
          </a:p>
          <a:p>
            <a:pPr marL="720000" lvl="6"/>
            <a:r>
              <a:rPr lang="en-US" sz="2000" dirty="0">
                <a:latin typeface="Times New Roman" panose="02020603050405020304" pitchFamily="18" charset="0"/>
                <a:cs typeface="Times New Roman" panose="02020603050405020304" pitchFamily="18" charset="0"/>
              </a:rPr>
              <a:t>return NULL;</a:t>
            </a: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45617433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62</a:t>
            </a:fld>
            <a:endParaRPr lang="en-IN" dirty="0"/>
          </a:p>
        </p:txBody>
      </p:sp>
      <p:sp>
        <p:nvSpPr>
          <p:cNvPr id="6" name="Rectangle 5"/>
          <p:cNvSpPr/>
          <p:nvPr/>
        </p:nvSpPr>
        <p:spPr>
          <a:xfrm>
            <a:off x="96673" y="1121184"/>
            <a:ext cx="11816467" cy="2677656"/>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 Linear Search Analysis</a:t>
            </a:r>
          </a:p>
          <a:p>
            <a:pPr marL="360000" lvl="4"/>
            <a:endParaRPr lang="en-US" sz="2400" b="1" dirty="0" smtClean="0">
              <a:latin typeface="Times New Roman" panose="02020603050405020304" pitchFamily="18" charset="0"/>
              <a:cs typeface="Times New Roman" panose="02020603050405020304" pitchFamily="18" charset="0"/>
            </a:endParaRPr>
          </a:p>
          <a:p>
            <a:pPr marL="1062900" lvl="6"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What are the worst and average case running times for Linear search? </a:t>
            </a:r>
          </a:p>
          <a:p>
            <a:pPr marL="1062900" lvl="6" indent="-342900">
              <a:lnSpc>
                <a:spcPct val="150000"/>
              </a:lnSpc>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We </a:t>
            </a:r>
            <a:r>
              <a:rPr lang="en-US" sz="2000" dirty="0">
                <a:latin typeface="Times New Roman" panose="02020603050405020304" pitchFamily="18" charset="0"/>
                <a:cs typeface="Times New Roman" panose="02020603050405020304" pitchFamily="18" charset="0"/>
              </a:rPr>
              <a:t>must determine the O-notation for the number of operations required in search.</a:t>
            </a:r>
          </a:p>
          <a:p>
            <a:pPr marL="1062900" lvl="6" indent="-342900">
              <a:lnSpc>
                <a:spcPct val="150000"/>
              </a:lnSpc>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Number </a:t>
            </a:r>
            <a:r>
              <a:rPr lang="en-US" sz="2000" dirty="0">
                <a:latin typeface="Times New Roman" panose="02020603050405020304" pitchFamily="18" charset="0"/>
                <a:cs typeface="Times New Roman" panose="02020603050405020304" pitchFamily="18" charset="0"/>
              </a:rPr>
              <a:t>of operations depends on n, the number of entries in the list.</a:t>
            </a:r>
          </a:p>
          <a:p>
            <a:pPr marL="1062900" lvl="6" indent="-342900">
              <a:lnSpc>
                <a:spcPct val="15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10795413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63</a:t>
            </a:fld>
            <a:endParaRPr lang="en-IN" dirty="0"/>
          </a:p>
        </p:txBody>
      </p:sp>
      <p:sp>
        <p:nvSpPr>
          <p:cNvPr id="6" name="Rectangle 5"/>
          <p:cNvSpPr/>
          <p:nvPr/>
        </p:nvSpPr>
        <p:spPr>
          <a:xfrm>
            <a:off x="96673" y="1121184"/>
            <a:ext cx="11816467" cy="2831544"/>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Worst Case Time for Linear </a:t>
            </a:r>
            <a:r>
              <a:rPr lang="en-US" sz="2400" b="1" dirty="0" smtClean="0">
                <a:latin typeface="Times New Roman" panose="02020603050405020304" pitchFamily="18" charset="0"/>
                <a:cs typeface="Times New Roman" panose="02020603050405020304" pitchFamily="18" charset="0"/>
              </a:rPr>
              <a:t>Search</a:t>
            </a:r>
          </a:p>
          <a:p>
            <a:pPr marL="360000" lvl="4"/>
            <a:endParaRPr lang="en-US" sz="2400" b="1" dirty="0" smtClean="0">
              <a:latin typeface="Times New Roman" panose="02020603050405020304" pitchFamily="18" charset="0"/>
              <a:cs typeface="Times New Roman" panose="02020603050405020304" pitchFamily="18" charset="0"/>
            </a:endParaRPr>
          </a:p>
          <a:p>
            <a:pPr marL="1062900" lvl="6" indent="-3429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For an array of n elements, the worst case time for Linear search requires n array accesses: O(n).</a:t>
            </a:r>
          </a:p>
          <a:p>
            <a:pPr marL="1062900" lvl="6" indent="-342900">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marL="1062900" lvl="6" indent="-34290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Consider cases where we must loop over all n records:</a:t>
            </a:r>
          </a:p>
          <a:p>
            <a:pPr marL="1520100" lvl="7"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desired record appears in the last position of the array.</a:t>
            </a:r>
          </a:p>
          <a:p>
            <a:pPr marL="1520100" lvl="7"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desired record does not appear in the array at all.</a:t>
            </a: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15821806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64</a:t>
            </a:fld>
            <a:endParaRPr lang="en-IN" dirty="0"/>
          </a:p>
        </p:txBody>
      </p:sp>
      <p:sp>
        <p:nvSpPr>
          <p:cNvPr id="6" name="Rectangle 5"/>
          <p:cNvSpPr/>
          <p:nvPr/>
        </p:nvSpPr>
        <p:spPr>
          <a:xfrm>
            <a:off x="96673" y="1121184"/>
            <a:ext cx="11816467" cy="5139869"/>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Average Case for Linear Search</a:t>
            </a:r>
          </a:p>
          <a:p>
            <a:pPr marL="360000" lvl="4"/>
            <a:endParaRPr lang="en-US" sz="2400" b="1" dirty="0" smtClean="0">
              <a:latin typeface="Times New Roman" panose="02020603050405020304" pitchFamily="18" charset="0"/>
              <a:cs typeface="Times New Roman" panose="02020603050405020304" pitchFamily="18" charset="0"/>
            </a:endParaRPr>
          </a:p>
          <a:p>
            <a:pPr marL="720000" lvl="6"/>
            <a:r>
              <a:rPr lang="en-US" sz="2000" dirty="0">
                <a:latin typeface="Times New Roman" panose="02020603050405020304" pitchFamily="18" charset="0"/>
                <a:cs typeface="Times New Roman" panose="02020603050405020304" pitchFamily="18" charset="0"/>
              </a:rPr>
              <a:t>Assumptions:</a:t>
            </a:r>
          </a:p>
          <a:p>
            <a:pPr marL="720000" lvl="6"/>
            <a:endParaRPr lang="en-US" sz="2000" dirty="0">
              <a:latin typeface="Times New Roman" panose="02020603050405020304" pitchFamily="18" charset="0"/>
              <a:cs typeface="Times New Roman" panose="02020603050405020304" pitchFamily="18" charset="0"/>
            </a:endParaRPr>
          </a:p>
          <a:p>
            <a:pPr marL="1634400" lvl="7"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All keys are equally likely in a search</a:t>
            </a:r>
          </a:p>
          <a:p>
            <a:pPr marL="1634400" lvl="7"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We always search for a key that is in the array</a:t>
            </a:r>
          </a:p>
          <a:p>
            <a:pPr marL="720000" lvl="6"/>
            <a:endParaRPr lang="en-US" sz="2000" dirty="0">
              <a:latin typeface="Times New Roman" panose="02020603050405020304" pitchFamily="18" charset="0"/>
              <a:cs typeface="Times New Roman" panose="02020603050405020304" pitchFamily="18" charset="0"/>
            </a:endParaRPr>
          </a:p>
          <a:p>
            <a:pPr marL="720000" lvl="6"/>
            <a:r>
              <a:rPr lang="en-US" sz="2000" dirty="0">
                <a:latin typeface="Times New Roman" panose="02020603050405020304" pitchFamily="18" charset="0"/>
                <a:cs typeface="Times New Roman" panose="02020603050405020304" pitchFamily="18" charset="0"/>
              </a:rPr>
              <a:t>Example: </a:t>
            </a:r>
          </a:p>
          <a:p>
            <a:pPr marL="720000" lvl="6"/>
            <a:endParaRPr lang="en-US" sz="2000" dirty="0">
              <a:latin typeface="Times New Roman" panose="02020603050405020304" pitchFamily="18" charset="0"/>
              <a:cs typeface="Times New Roman" panose="02020603050405020304" pitchFamily="18" charset="0"/>
            </a:endParaRPr>
          </a:p>
          <a:p>
            <a:pPr marL="1520100" lvl="7"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have an array of 10 records</a:t>
            </a:r>
            <a:r>
              <a:rPr lang="en-US" sz="2000" dirty="0" smtClean="0">
                <a:latin typeface="Times New Roman" panose="02020603050405020304" pitchFamily="18" charset="0"/>
                <a:cs typeface="Times New Roman" panose="02020603050405020304" pitchFamily="18" charset="0"/>
              </a:rPr>
              <a:t>.</a:t>
            </a:r>
          </a:p>
          <a:p>
            <a:pPr marL="1520100" lvl="7"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1520100" lvl="7"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If search for the first record, then it requires 1 array access; if the second, then 2 array accesses. etc.</a:t>
            </a:r>
          </a:p>
          <a:p>
            <a:pPr marL="720000" lvl="6">
              <a:lnSpc>
                <a:spcPct val="150000"/>
              </a:lnSpc>
            </a:pPr>
            <a:r>
              <a:rPr lang="en-US" sz="2000" dirty="0" smtClean="0">
                <a:latin typeface="Times New Roman" panose="02020603050405020304" pitchFamily="18" charset="0"/>
                <a:cs typeface="Times New Roman" panose="02020603050405020304" pitchFamily="18" charset="0"/>
              </a:rPr>
              <a:t>		The </a:t>
            </a:r>
            <a:r>
              <a:rPr lang="en-US" sz="2000" dirty="0">
                <a:latin typeface="Times New Roman" panose="02020603050405020304" pitchFamily="18" charset="0"/>
                <a:cs typeface="Times New Roman" panose="02020603050405020304" pitchFamily="18" charset="0"/>
              </a:rPr>
              <a:t>average of all these searches is:</a:t>
            </a:r>
          </a:p>
          <a:p>
            <a:pPr marL="720000" lvl="6">
              <a:lnSpc>
                <a:spcPct val="150000"/>
              </a:lnSpc>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1+2+3+4+5+6+7+8+9+10)/10 = 5.5</a:t>
            </a: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228291772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65</a:t>
            </a:fld>
            <a:endParaRPr lang="en-IN" dirty="0"/>
          </a:p>
        </p:txBody>
      </p:sp>
      <p:sp>
        <p:nvSpPr>
          <p:cNvPr id="6" name="Rectangle 5"/>
          <p:cNvSpPr/>
          <p:nvPr/>
        </p:nvSpPr>
        <p:spPr>
          <a:xfrm>
            <a:off x="96673" y="1121184"/>
            <a:ext cx="11816467" cy="2923877"/>
          </a:xfrm>
          <a:prstGeom prst="rect">
            <a:avLst/>
          </a:prstGeom>
        </p:spPr>
        <p:txBody>
          <a:bodyPr wrap="square">
            <a:spAutoFit/>
          </a:bodyPr>
          <a:lstStyle/>
          <a:p>
            <a:pPr marL="360000" lvl="4"/>
            <a:endParaRPr lang="en-US" sz="2400" b="1" dirty="0" smtClean="0">
              <a:latin typeface="Times New Roman" panose="02020603050405020304" pitchFamily="18" charset="0"/>
              <a:cs typeface="Times New Roman" panose="02020603050405020304" pitchFamily="18" charset="0"/>
            </a:endParaRPr>
          </a:p>
          <a:p>
            <a:pPr marL="720000" lvl="6"/>
            <a:r>
              <a:rPr lang="en-US" sz="2000" dirty="0">
                <a:latin typeface="Times New Roman" panose="02020603050405020304" pitchFamily="18" charset="0"/>
                <a:cs typeface="Times New Roman" panose="02020603050405020304" pitchFamily="18" charset="0"/>
              </a:rPr>
              <a:t>Generalize for array size n.</a:t>
            </a:r>
          </a:p>
          <a:p>
            <a:pPr marL="720000" lvl="6"/>
            <a:endParaRPr lang="en-US" sz="2000" dirty="0">
              <a:latin typeface="Times New Roman" panose="02020603050405020304" pitchFamily="18" charset="0"/>
              <a:cs typeface="Times New Roman" panose="02020603050405020304" pitchFamily="18" charset="0"/>
            </a:endParaRPr>
          </a:p>
          <a:p>
            <a:pPr marL="720000" lvl="6"/>
            <a:r>
              <a:rPr lang="en-US" sz="2000" dirty="0">
                <a:latin typeface="Times New Roman" panose="02020603050405020304" pitchFamily="18" charset="0"/>
                <a:cs typeface="Times New Roman" panose="02020603050405020304" pitchFamily="18" charset="0"/>
              </a:rPr>
              <a:t>Expression for average-case running time:</a:t>
            </a:r>
          </a:p>
          <a:p>
            <a:pPr marL="720000" lvl="6"/>
            <a:endParaRPr lang="en-US" sz="2000" dirty="0">
              <a:latin typeface="Times New Roman" panose="02020603050405020304" pitchFamily="18" charset="0"/>
              <a:cs typeface="Times New Roman" panose="02020603050405020304" pitchFamily="18" charset="0"/>
            </a:endParaRPr>
          </a:p>
          <a:p>
            <a:pPr marL="720000" lvl="6"/>
            <a:r>
              <a:rPr lang="en-US" sz="2000" dirty="0">
                <a:latin typeface="Times New Roman" panose="02020603050405020304" pitchFamily="18" charset="0"/>
                <a:cs typeface="Times New Roman" panose="02020603050405020304" pitchFamily="18" charset="0"/>
              </a:rPr>
              <a:t>(1+2+…+n)/n = n(n+1)/2n = (n+1)/2 </a:t>
            </a:r>
          </a:p>
          <a:p>
            <a:pPr marL="720000" lvl="6"/>
            <a:endParaRPr lang="en-US" sz="2000" dirty="0">
              <a:latin typeface="Times New Roman" panose="02020603050405020304" pitchFamily="18" charset="0"/>
              <a:cs typeface="Times New Roman" panose="02020603050405020304" pitchFamily="18" charset="0"/>
            </a:endParaRPr>
          </a:p>
          <a:p>
            <a:pPr marL="720000" lvl="6"/>
            <a:r>
              <a:rPr lang="en-US" sz="2000" dirty="0">
                <a:latin typeface="Times New Roman" panose="02020603050405020304" pitchFamily="18" charset="0"/>
                <a:cs typeface="Times New Roman" panose="02020603050405020304" pitchFamily="18" charset="0"/>
              </a:rPr>
              <a:t>Therefore, average case time complexity for Linear search is O(n).</a:t>
            </a:r>
          </a:p>
          <a:p>
            <a:pPr marL="720000" lvl="6"/>
            <a:r>
              <a:rPr lang="en-US" sz="2000" dirty="0">
                <a:latin typeface="Times New Roman" panose="02020603050405020304" pitchFamily="18" charset="0"/>
                <a:cs typeface="Times New Roman" panose="02020603050405020304" pitchFamily="18" charset="0"/>
              </a:rPr>
              <a:t>	</a:t>
            </a: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38128945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66</a:t>
            </a:fld>
            <a:endParaRPr lang="en-IN" dirty="0"/>
          </a:p>
        </p:txBody>
      </p:sp>
      <p:sp>
        <p:nvSpPr>
          <p:cNvPr id="6" name="Rectangle 5"/>
          <p:cNvSpPr/>
          <p:nvPr/>
        </p:nvSpPr>
        <p:spPr>
          <a:xfrm>
            <a:off x="96673" y="1121184"/>
            <a:ext cx="11816467" cy="2831544"/>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Binary Search</a:t>
            </a:r>
          </a:p>
          <a:p>
            <a:pPr marL="360000" lvl="4"/>
            <a:endParaRPr lang="en-US" sz="2400" b="1" dirty="0" smtClean="0">
              <a:latin typeface="Times New Roman" panose="02020603050405020304" pitchFamily="18" charset="0"/>
              <a:cs typeface="Times New Roman" panose="02020603050405020304" pitchFamily="18" charset="0"/>
            </a:endParaRPr>
          </a:p>
          <a:p>
            <a:pPr marL="1062900" lvl="6" indent="-3429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Perhaps, can we do better than O(n) in the average case?</a:t>
            </a:r>
          </a:p>
          <a:p>
            <a:pPr marL="1062900" lvl="6" indent="-342900">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marL="1062900" lvl="6" indent="-34290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Assume that we are give an array of records that is sorted.  For instance:</a:t>
            </a:r>
          </a:p>
          <a:p>
            <a:pPr marL="1520100" lvl="7"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 array of records with integer keys sorted from smallest to largest (e.g., ID numbers), or</a:t>
            </a:r>
          </a:p>
          <a:p>
            <a:pPr marL="1520100" lvl="7"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 array of records with string keys sorted in alphabetical order (e.g., names).</a:t>
            </a: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106570994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67</a:t>
            </a:fld>
            <a:endParaRPr lang="en-IN" dirty="0"/>
          </a:p>
        </p:txBody>
      </p:sp>
      <p:sp>
        <p:nvSpPr>
          <p:cNvPr id="6" name="Rectangle 5"/>
          <p:cNvSpPr/>
          <p:nvPr/>
        </p:nvSpPr>
        <p:spPr>
          <a:xfrm>
            <a:off x="96673" y="1121184"/>
            <a:ext cx="11816467" cy="5139869"/>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Binary Search Pseudocode</a:t>
            </a:r>
          </a:p>
          <a:p>
            <a:pPr marL="360000" lvl="4"/>
            <a:endParaRPr lang="en-US" sz="2400" b="1" dirty="0" smtClean="0">
              <a:latin typeface="Times New Roman" panose="02020603050405020304" pitchFamily="18" charset="0"/>
              <a:cs typeface="Times New Roman" panose="02020603050405020304" pitchFamily="18" charset="0"/>
            </a:endParaRPr>
          </a:p>
          <a:p>
            <a:pPr marL="720000" lvl="6"/>
            <a:r>
              <a:rPr lang="en-US" sz="2000" dirty="0">
                <a:latin typeface="Times New Roman" panose="02020603050405020304" pitchFamily="18" charset="0"/>
                <a:cs typeface="Times New Roman" panose="02020603050405020304" pitchFamily="18" charset="0"/>
              </a:rPr>
              <a:t>…</a:t>
            </a:r>
          </a:p>
          <a:p>
            <a:pPr marL="720000" lvl="6"/>
            <a:r>
              <a:rPr lang="en-US" sz="2000" dirty="0">
                <a:latin typeface="Times New Roman" panose="02020603050405020304" pitchFamily="18" charset="0"/>
                <a:cs typeface="Times New Roman" panose="02020603050405020304" pitchFamily="18" charset="0"/>
              </a:rPr>
              <a:t>if(size == 0)</a:t>
            </a:r>
          </a:p>
          <a:p>
            <a:pPr marL="720000" lvl="6"/>
            <a:r>
              <a:rPr lang="en-US" sz="2000" dirty="0">
                <a:latin typeface="Times New Roman" panose="02020603050405020304" pitchFamily="18" charset="0"/>
                <a:cs typeface="Times New Roman" panose="02020603050405020304" pitchFamily="18" charset="0"/>
              </a:rPr>
              <a:t>	found = false;</a:t>
            </a:r>
          </a:p>
          <a:p>
            <a:pPr marL="720000" lvl="6"/>
            <a:r>
              <a:rPr lang="en-US" sz="2000" dirty="0">
                <a:latin typeface="Times New Roman" panose="02020603050405020304" pitchFamily="18" charset="0"/>
                <a:cs typeface="Times New Roman" panose="02020603050405020304" pitchFamily="18" charset="0"/>
              </a:rPr>
              <a:t>else {</a:t>
            </a:r>
          </a:p>
          <a:p>
            <a:pPr marL="720000" lvl="6"/>
            <a:r>
              <a:rPr lang="en-US" sz="2000" dirty="0">
                <a:latin typeface="Times New Roman" panose="02020603050405020304" pitchFamily="18" charset="0"/>
                <a:cs typeface="Times New Roman" panose="02020603050405020304" pitchFamily="18" charset="0"/>
              </a:rPr>
              <a:t>	middle = index of approximate midpoint of array segment;</a:t>
            </a:r>
          </a:p>
          <a:p>
            <a:pPr marL="720000" lvl="6"/>
            <a:r>
              <a:rPr lang="en-US" sz="2000" dirty="0">
                <a:latin typeface="Times New Roman" panose="02020603050405020304" pitchFamily="18" charset="0"/>
                <a:cs typeface="Times New Roman" panose="02020603050405020304" pitchFamily="18" charset="0"/>
              </a:rPr>
              <a:t>	if(target == a[middle])</a:t>
            </a:r>
          </a:p>
          <a:p>
            <a:pPr marL="720000" lvl="6"/>
            <a:r>
              <a:rPr lang="en-US" sz="2000" dirty="0">
                <a:latin typeface="Times New Roman" panose="02020603050405020304" pitchFamily="18" charset="0"/>
                <a:cs typeface="Times New Roman" panose="02020603050405020304" pitchFamily="18" charset="0"/>
              </a:rPr>
              <a:t>		target has been found!</a:t>
            </a:r>
          </a:p>
          <a:p>
            <a:pPr marL="720000" lvl="6"/>
            <a:r>
              <a:rPr lang="en-US" sz="2000" dirty="0">
                <a:latin typeface="Times New Roman" panose="02020603050405020304" pitchFamily="18" charset="0"/>
                <a:cs typeface="Times New Roman" panose="02020603050405020304" pitchFamily="18" charset="0"/>
              </a:rPr>
              <a:t>	else if(target &lt; a[middle])</a:t>
            </a:r>
          </a:p>
          <a:p>
            <a:pPr marL="720000" lvl="6"/>
            <a:r>
              <a:rPr lang="en-US" sz="2000" dirty="0">
                <a:latin typeface="Times New Roman" panose="02020603050405020304" pitchFamily="18" charset="0"/>
                <a:cs typeface="Times New Roman" panose="02020603050405020304" pitchFamily="18" charset="0"/>
              </a:rPr>
              <a:t>		search for target in area before midpoint;</a:t>
            </a:r>
          </a:p>
          <a:p>
            <a:pPr marL="720000" lvl="6"/>
            <a:r>
              <a:rPr lang="en-US" sz="2000" dirty="0">
                <a:latin typeface="Times New Roman" panose="02020603050405020304" pitchFamily="18" charset="0"/>
                <a:cs typeface="Times New Roman" panose="02020603050405020304" pitchFamily="18" charset="0"/>
              </a:rPr>
              <a:t>	else</a:t>
            </a:r>
          </a:p>
          <a:p>
            <a:pPr marL="720000" lvl="6"/>
            <a:r>
              <a:rPr lang="en-US" sz="2000" dirty="0">
                <a:latin typeface="Times New Roman" panose="02020603050405020304" pitchFamily="18" charset="0"/>
                <a:cs typeface="Times New Roman" panose="02020603050405020304" pitchFamily="18" charset="0"/>
              </a:rPr>
              <a:t>		search for target in area after midpoint;</a:t>
            </a:r>
          </a:p>
          <a:p>
            <a:pPr marL="720000" lvl="6"/>
            <a:r>
              <a:rPr lang="en-US" sz="2000" dirty="0">
                <a:latin typeface="Times New Roman" panose="02020603050405020304" pitchFamily="18" charset="0"/>
                <a:cs typeface="Times New Roman" panose="02020603050405020304" pitchFamily="18" charset="0"/>
              </a:rPr>
              <a:t>}</a:t>
            </a:r>
          </a:p>
          <a:p>
            <a:pPr marL="720000" lvl="6"/>
            <a:r>
              <a:rPr lang="en-US" sz="2000" dirty="0">
                <a:latin typeface="Times New Roman" panose="02020603050405020304" pitchFamily="18" charset="0"/>
                <a:cs typeface="Times New Roman" panose="02020603050405020304" pitchFamily="18" charset="0"/>
              </a:rPr>
              <a:t>…</a:t>
            </a:r>
          </a:p>
          <a:p>
            <a:pPr marL="720000" lvl="6"/>
            <a:r>
              <a:rPr lang="en-US" sz="2000" dirty="0">
                <a:latin typeface="Times New Roman" panose="02020603050405020304" pitchFamily="18" charset="0"/>
                <a:cs typeface="Times New Roman" panose="02020603050405020304" pitchFamily="18" charset="0"/>
              </a:rPr>
              <a:t>		</a:t>
            </a: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325102330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68</a:t>
            </a:fld>
            <a:endParaRPr lang="en-IN" dirty="0"/>
          </a:p>
        </p:txBody>
      </p:sp>
      <p:sp>
        <p:nvSpPr>
          <p:cNvPr id="6" name="Rectangle 5"/>
          <p:cNvSpPr/>
          <p:nvPr/>
        </p:nvSpPr>
        <p:spPr>
          <a:xfrm>
            <a:off x="96673" y="1121184"/>
            <a:ext cx="11816467" cy="1138773"/>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Binary Search</a:t>
            </a:r>
          </a:p>
          <a:p>
            <a:pPr marL="360000" lvl="4"/>
            <a:endParaRPr lang="en-US" sz="2400" b="1" dirty="0" smtClean="0">
              <a:latin typeface="Times New Roman" panose="02020603050405020304" pitchFamily="18" charset="0"/>
              <a:cs typeface="Times New Roman" panose="02020603050405020304" pitchFamily="18" charset="0"/>
            </a:endParaRPr>
          </a:p>
          <a:p>
            <a:pPr marL="720000" lvl="6"/>
            <a:r>
              <a:rPr lang="en-US" sz="2000" dirty="0">
                <a:latin typeface="Times New Roman" panose="02020603050405020304" pitchFamily="18" charset="0"/>
                <a:cs typeface="Times New Roman" panose="02020603050405020304" pitchFamily="18" charset="0"/>
              </a:rPr>
              <a:t>Example: sorted array of integer keys.  Target=7.</a:t>
            </a: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grpSp>
        <p:nvGrpSpPr>
          <p:cNvPr id="2" name="Group 1"/>
          <p:cNvGrpSpPr/>
          <p:nvPr/>
        </p:nvGrpSpPr>
        <p:grpSpPr>
          <a:xfrm>
            <a:off x="2819398" y="2971800"/>
            <a:ext cx="6400800" cy="1371600"/>
            <a:chOff x="2514600" y="2971800"/>
            <a:chExt cx="6400800" cy="1371600"/>
          </a:xfrm>
        </p:grpSpPr>
        <p:sp>
          <p:nvSpPr>
            <p:cNvPr id="7" name="Rectangle 3">
              <a:extLst>
                <a:ext uri="{FF2B5EF4-FFF2-40B4-BE49-F238E27FC236}">
                  <a16:creationId xmlns:a16="http://schemas.microsoft.com/office/drawing/2014/main" id="{5835CDD2-F016-4A1B-9E7E-621D00145B05}"/>
                </a:ext>
              </a:extLst>
            </p:cNvPr>
            <p:cNvSpPr>
              <a:spLocks noChangeArrowheads="1"/>
            </p:cNvSpPr>
            <p:nvPr/>
          </p:nvSpPr>
          <p:spPr bwMode="auto">
            <a:xfrm>
              <a:off x="2635250" y="2976563"/>
              <a:ext cx="674866"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mn-lt"/>
                </a:rPr>
                <a:t>[ 0 ]</a:t>
              </a:r>
            </a:p>
          </p:txBody>
        </p:sp>
        <p:sp>
          <p:nvSpPr>
            <p:cNvPr id="8" name="Rectangle 4">
              <a:extLst>
                <a:ext uri="{FF2B5EF4-FFF2-40B4-BE49-F238E27FC236}">
                  <a16:creationId xmlns:a16="http://schemas.microsoft.com/office/drawing/2014/main" id="{E83405C6-DFF4-49B3-95A3-8C76E3CE5B9C}"/>
                </a:ext>
              </a:extLst>
            </p:cNvPr>
            <p:cNvSpPr>
              <a:spLocks noChangeArrowheads="1"/>
            </p:cNvSpPr>
            <p:nvPr/>
          </p:nvSpPr>
          <p:spPr bwMode="auto">
            <a:xfrm>
              <a:off x="3528924" y="2976563"/>
              <a:ext cx="674865"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mn-lt"/>
                </a:rPr>
                <a:t>[ 1 ]</a:t>
              </a:r>
            </a:p>
          </p:txBody>
        </p:sp>
        <p:sp>
          <p:nvSpPr>
            <p:cNvPr id="9" name="Rectangle 6">
              <a:extLst>
                <a:ext uri="{FF2B5EF4-FFF2-40B4-BE49-F238E27FC236}">
                  <a16:creationId xmlns:a16="http://schemas.microsoft.com/office/drawing/2014/main" id="{17146F5C-9407-454A-AD3B-7FB814611FA4}"/>
                </a:ext>
              </a:extLst>
            </p:cNvPr>
            <p:cNvSpPr>
              <a:spLocks noChangeArrowheads="1"/>
            </p:cNvSpPr>
            <p:nvPr/>
          </p:nvSpPr>
          <p:spPr bwMode="auto">
            <a:xfrm>
              <a:off x="25146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latin typeface="+mn-lt"/>
                </a:rPr>
                <a:t>3</a:t>
              </a:r>
            </a:p>
          </p:txBody>
        </p:sp>
        <p:sp>
          <p:nvSpPr>
            <p:cNvPr id="10" name="Rectangle 7">
              <a:extLst>
                <a:ext uri="{FF2B5EF4-FFF2-40B4-BE49-F238E27FC236}">
                  <a16:creationId xmlns:a16="http://schemas.microsoft.com/office/drawing/2014/main" id="{C581A382-B1E9-4A0E-9138-23FF0B23D345}"/>
                </a:ext>
              </a:extLst>
            </p:cNvPr>
            <p:cNvSpPr>
              <a:spLocks noChangeArrowheads="1"/>
            </p:cNvSpPr>
            <p:nvPr/>
          </p:nvSpPr>
          <p:spPr bwMode="auto">
            <a:xfrm>
              <a:off x="34290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latin typeface="+mn-lt"/>
                </a:rPr>
                <a:t>6</a:t>
              </a:r>
            </a:p>
          </p:txBody>
        </p:sp>
        <p:sp>
          <p:nvSpPr>
            <p:cNvPr id="11" name="Rectangle 8">
              <a:extLst>
                <a:ext uri="{FF2B5EF4-FFF2-40B4-BE49-F238E27FC236}">
                  <a16:creationId xmlns:a16="http://schemas.microsoft.com/office/drawing/2014/main" id="{5B7882C3-5F7C-45B6-9474-486FC219D72C}"/>
                </a:ext>
              </a:extLst>
            </p:cNvPr>
            <p:cNvSpPr>
              <a:spLocks noChangeArrowheads="1"/>
            </p:cNvSpPr>
            <p:nvPr/>
          </p:nvSpPr>
          <p:spPr bwMode="auto">
            <a:xfrm>
              <a:off x="43434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latin typeface="+mn-lt"/>
                </a:rPr>
                <a:t>7</a:t>
              </a:r>
            </a:p>
          </p:txBody>
        </p:sp>
        <p:sp>
          <p:nvSpPr>
            <p:cNvPr id="12" name="Rectangle 9">
              <a:extLst>
                <a:ext uri="{FF2B5EF4-FFF2-40B4-BE49-F238E27FC236}">
                  <a16:creationId xmlns:a16="http://schemas.microsoft.com/office/drawing/2014/main" id="{52A6D770-0867-4028-A4BB-0F607DA4E9F3}"/>
                </a:ext>
              </a:extLst>
            </p:cNvPr>
            <p:cNvSpPr>
              <a:spLocks noChangeArrowheads="1"/>
            </p:cNvSpPr>
            <p:nvPr/>
          </p:nvSpPr>
          <p:spPr bwMode="auto">
            <a:xfrm>
              <a:off x="52578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latin typeface="+mn-lt"/>
                </a:rPr>
                <a:t>11</a:t>
              </a:r>
            </a:p>
          </p:txBody>
        </p:sp>
        <p:sp>
          <p:nvSpPr>
            <p:cNvPr id="13" name="Rectangle 10">
              <a:extLst>
                <a:ext uri="{FF2B5EF4-FFF2-40B4-BE49-F238E27FC236}">
                  <a16:creationId xmlns:a16="http://schemas.microsoft.com/office/drawing/2014/main" id="{D2222B15-A95A-4F15-984B-5531AFC0E465}"/>
                </a:ext>
              </a:extLst>
            </p:cNvPr>
            <p:cNvSpPr>
              <a:spLocks noChangeArrowheads="1"/>
            </p:cNvSpPr>
            <p:nvPr/>
          </p:nvSpPr>
          <p:spPr bwMode="auto">
            <a:xfrm>
              <a:off x="61722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latin typeface="+mn-lt"/>
                </a:rPr>
                <a:t>32</a:t>
              </a:r>
            </a:p>
          </p:txBody>
        </p:sp>
        <p:sp>
          <p:nvSpPr>
            <p:cNvPr id="14" name="Rectangle 11">
              <a:extLst>
                <a:ext uri="{FF2B5EF4-FFF2-40B4-BE49-F238E27FC236}">
                  <a16:creationId xmlns:a16="http://schemas.microsoft.com/office/drawing/2014/main" id="{26E78D37-033E-4789-BA85-EE733BAD8F96}"/>
                </a:ext>
              </a:extLst>
            </p:cNvPr>
            <p:cNvSpPr>
              <a:spLocks noChangeArrowheads="1"/>
            </p:cNvSpPr>
            <p:nvPr/>
          </p:nvSpPr>
          <p:spPr bwMode="auto">
            <a:xfrm>
              <a:off x="70866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latin typeface="+mn-lt"/>
                </a:rPr>
                <a:t>33</a:t>
              </a:r>
            </a:p>
          </p:txBody>
        </p:sp>
        <p:sp>
          <p:nvSpPr>
            <p:cNvPr id="15" name="Rectangle 12">
              <a:extLst>
                <a:ext uri="{FF2B5EF4-FFF2-40B4-BE49-F238E27FC236}">
                  <a16:creationId xmlns:a16="http://schemas.microsoft.com/office/drawing/2014/main" id="{309F0DCD-8817-48EE-BB8D-42113A08D791}"/>
                </a:ext>
              </a:extLst>
            </p:cNvPr>
            <p:cNvSpPr>
              <a:spLocks noChangeArrowheads="1"/>
            </p:cNvSpPr>
            <p:nvPr/>
          </p:nvSpPr>
          <p:spPr bwMode="auto">
            <a:xfrm>
              <a:off x="80010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latin typeface="+mn-lt"/>
                </a:rPr>
                <a:t>53</a:t>
              </a:r>
            </a:p>
          </p:txBody>
        </p:sp>
        <p:sp>
          <p:nvSpPr>
            <p:cNvPr id="16" name="Rectangle 13">
              <a:extLst>
                <a:ext uri="{FF2B5EF4-FFF2-40B4-BE49-F238E27FC236}">
                  <a16:creationId xmlns:a16="http://schemas.microsoft.com/office/drawing/2014/main" id="{02347FCA-971E-48C0-AFE7-87328FD78D60}"/>
                </a:ext>
              </a:extLst>
            </p:cNvPr>
            <p:cNvSpPr>
              <a:spLocks noChangeArrowheads="1"/>
            </p:cNvSpPr>
            <p:nvPr/>
          </p:nvSpPr>
          <p:spPr bwMode="auto">
            <a:xfrm>
              <a:off x="4419600" y="2971800"/>
              <a:ext cx="674866"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mn-lt"/>
                </a:rPr>
                <a:t>[ 2 ]</a:t>
              </a:r>
            </a:p>
          </p:txBody>
        </p:sp>
        <p:sp>
          <p:nvSpPr>
            <p:cNvPr id="17" name="Rectangle 14">
              <a:extLst>
                <a:ext uri="{FF2B5EF4-FFF2-40B4-BE49-F238E27FC236}">
                  <a16:creationId xmlns:a16="http://schemas.microsoft.com/office/drawing/2014/main" id="{0648F90C-4624-40B6-8018-01E6CD03BBC0}"/>
                </a:ext>
              </a:extLst>
            </p:cNvPr>
            <p:cNvSpPr>
              <a:spLocks noChangeArrowheads="1"/>
            </p:cNvSpPr>
            <p:nvPr/>
          </p:nvSpPr>
          <p:spPr bwMode="auto">
            <a:xfrm>
              <a:off x="5313274" y="2971800"/>
              <a:ext cx="674865"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mn-lt"/>
                </a:rPr>
                <a:t>[ 3 ]</a:t>
              </a:r>
            </a:p>
          </p:txBody>
        </p:sp>
        <p:sp>
          <p:nvSpPr>
            <p:cNvPr id="18" name="Rectangle 15">
              <a:extLst>
                <a:ext uri="{FF2B5EF4-FFF2-40B4-BE49-F238E27FC236}">
                  <a16:creationId xmlns:a16="http://schemas.microsoft.com/office/drawing/2014/main" id="{BE2A2E9C-97FC-4BBE-921B-A43E7FC592F7}"/>
                </a:ext>
              </a:extLst>
            </p:cNvPr>
            <p:cNvSpPr>
              <a:spLocks noChangeArrowheads="1"/>
            </p:cNvSpPr>
            <p:nvPr/>
          </p:nvSpPr>
          <p:spPr bwMode="auto">
            <a:xfrm>
              <a:off x="6248400" y="2971800"/>
              <a:ext cx="674866"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mn-lt"/>
                </a:rPr>
                <a:t>[ 4 ]</a:t>
              </a:r>
            </a:p>
          </p:txBody>
        </p:sp>
        <p:sp>
          <p:nvSpPr>
            <p:cNvPr id="19" name="Rectangle 16">
              <a:extLst>
                <a:ext uri="{FF2B5EF4-FFF2-40B4-BE49-F238E27FC236}">
                  <a16:creationId xmlns:a16="http://schemas.microsoft.com/office/drawing/2014/main" id="{BC878238-96E4-4416-B357-48D1CBF2E71E}"/>
                </a:ext>
              </a:extLst>
            </p:cNvPr>
            <p:cNvSpPr>
              <a:spLocks noChangeArrowheads="1"/>
            </p:cNvSpPr>
            <p:nvPr/>
          </p:nvSpPr>
          <p:spPr bwMode="auto">
            <a:xfrm>
              <a:off x="7142074" y="2971800"/>
              <a:ext cx="674865"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mn-lt"/>
                </a:rPr>
                <a:t>[ 5 ]</a:t>
              </a:r>
            </a:p>
          </p:txBody>
        </p:sp>
        <p:sp>
          <p:nvSpPr>
            <p:cNvPr id="20" name="Rectangle 17">
              <a:extLst>
                <a:ext uri="{FF2B5EF4-FFF2-40B4-BE49-F238E27FC236}">
                  <a16:creationId xmlns:a16="http://schemas.microsoft.com/office/drawing/2014/main" id="{255DA3A8-8BBA-4345-8E4E-C48C2091A65A}"/>
                </a:ext>
              </a:extLst>
            </p:cNvPr>
            <p:cNvSpPr>
              <a:spLocks noChangeArrowheads="1"/>
            </p:cNvSpPr>
            <p:nvPr/>
          </p:nvSpPr>
          <p:spPr bwMode="auto">
            <a:xfrm>
              <a:off x="8077200" y="2971800"/>
              <a:ext cx="674866"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mn-lt"/>
                </a:rPr>
                <a:t>[ 6 ]</a:t>
              </a:r>
            </a:p>
          </p:txBody>
        </p:sp>
      </p:grpSp>
    </p:spTree>
    <p:extLst>
      <p:ext uri="{BB962C8B-B14F-4D97-AF65-F5344CB8AC3E}">
        <p14:creationId xmlns:p14="http://schemas.microsoft.com/office/powerpoint/2010/main" val="276218719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69</a:t>
            </a:fld>
            <a:endParaRPr lang="en-IN" dirty="0"/>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grpSp>
        <p:nvGrpSpPr>
          <p:cNvPr id="3" name="Group 2"/>
          <p:cNvGrpSpPr/>
          <p:nvPr/>
        </p:nvGrpSpPr>
        <p:grpSpPr>
          <a:xfrm>
            <a:off x="2642936" y="2650960"/>
            <a:ext cx="6400800" cy="3184585"/>
            <a:chOff x="2514600" y="2971800"/>
            <a:chExt cx="6400800" cy="3184585"/>
          </a:xfrm>
        </p:grpSpPr>
        <p:sp>
          <p:nvSpPr>
            <p:cNvPr id="21" name="Rectangle 1027">
              <a:extLst>
                <a:ext uri="{FF2B5EF4-FFF2-40B4-BE49-F238E27FC236}">
                  <a16:creationId xmlns:a16="http://schemas.microsoft.com/office/drawing/2014/main" id="{D46E4E4E-DF26-436A-8F0E-6F01FD6822A1}"/>
                </a:ext>
              </a:extLst>
            </p:cNvPr>
            <p:cNvSpPr>
              <a:spLocks noChangeArrowheads="1"/>
            </p:cNvSpPr>
            <p:nvPr/>
          </p:nvSpPr>
          <p:spPr bwMode="auto">
            <a:xfrm>
              <a:off x="2635250" y="2976563"/>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[ 0 ]</a:t>
              </a:r>
            </a:p>
          </p:txBody>
        </p:sp>
        <p:sp>
          <p:nvSpPr>
            <p:cNvPr id="22" name="Rectangle 1028">
              <a:extLst>
                <a:ext uri="{FF2B5EF4-FFF2-40B4-BE49-F238E27FC236}">
                  <a16:creationId xmlns:a16="http://schemas.microsoft.com/office/drawing/2014/main" id="{0DB1E9EC-D266-46EA-ADCC-9A9FC8D498CD}"/>
                </a:ext>
              </a:extLst>
            </p:cNvPr>
            <p:cNvSpPr>
              <a:spLocks noChangeArrowheads="1"/>
            </p:cNvSpPr>
            <p:nvPr/>
          </p:nvSpPr>
          <p:spPr bwMode="auto">
            <a:xfrm>
              <a:off x="3501673" y="2976563"/>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[ 1 ]</a:t>
              </a:r>
            </a:p>
          </p:txBody>
        </p:sp>
        <p:sp>
          <p:nvSpPr>
            <p:cNvPr id="23" name="Rectangle 1030">
              <a:extLst>
                <a:ext uri="{FF2B5EF4-FFF2-40B4-BE49-F238E27FC236}">
                  <a16:creationId xmlns:a16="http://schemas.microsoft.com/office/drawing/2014/main" id="{5D682F23-A622-4633-9087-E99A8CEB312B}"/>
                </a:ext>
              </a:extLst>
            </p:cNvPr>
            <p:cNvSpPr>
              <a:spLocks noChangeArrowheads="1"/>
            </p:cNvSpPr>
            <p:nvPr/>
          </p:nvSpPr>
          <p:spPr bwMode="auto">
            <a:xfrm>
              <a:off x="25146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3</a:t>
              </a:r>
            </a:p>
          </p:txBody>
        </p:sp>
        <p:sp>
          <p:nvSpPr>
            <p:cNvPr id="24" name="Rectangle 1031">
              <a:extLst>
                <a:ext uri="{FF2B5EF4-FFF2-40B4-BE49-F238E27FC236}">
                  <a16:creationId xmlns:a16="http://schemas.microsoft.com/office/drawing/2014/main" id="{0EF3F35B-0F0F-4FCB-942B-0F072D9B4809}"/>
                </a:ext>
              </a:extLst>
            </p:cNvPr>
            <p:cNvSpPr>
              <a:spLocks noChangeArrowheads="1"/>
            </p:cNvSpPr>
            <p:nvPr/>
          </p:nvSpPr>
          <p:spPr bwMode="auto">
            <a:xfrm>
              <a:off x="34290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6</a:t>
              </a:r>
            </a:p>
          </p:txBody>
        </p:sp>
        <p:sp>
          <p:nvSpPr>
            <p:cNvPr id="25" name="Rectangle 1032">
              <a:extLst>
                <a:ext uri="{FF2B5EF4-FFF2-40B4-BE49-F238E27FC236}">
                  <a16:creationId xmlns:a16="http://schemas.microsoft.com/office/drawing/2014/main" id="{92E53431-5E4D-4471-AB31-50E333B393DA}"/>
                </a:ext>
              </a:extLst>
            </p:cNvPr>
            <p:cNvSpPr>
              <a:spLocks noChangeArrowheads="1"/>
            </p:cNvSpPr>
            <p:nvPr/>
          </p:nvSpPr>
          <p:spPr bwMode="auto">
            <a:xfrm>
              <a:off x="43434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7</a:t>
              </a:r>
            </a:p>
          </p:txBody>
        </p:sp>
        <p:sp>
          <p:nvSpPr>
            <p:cNvPr id="26" name="Rectangle 1033">
              <a:extLst>
                <a:ext uri="{FF2B5EF4-FFF2-40B4-BE49-F238E27FC236}">
                  <a16:creationId xmlns:a16="http://schemas.microsoft.com/office/drawing/2014/main" id="{E0209B48-EAEB-4550-B178-967DF6F299FD}"/>
                </a:ext>
              </a:extLst>
            </p:cNvPr>
            <p:cNvSpPr>
              <a:spLocks noChangeArrowheads="1"/>
            </p:cNvSpPr>
            <p:nvPr/>
          </p:nvSpPr>
          <p:spPr bwMode="auto">
            <a:xfrm>
              <a:off x="5257800" y="3429000"/>
              <a:ext cx="914400" cy="914400"/>
            </a:xfrm>
            <a:prstGeom prst="rect">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11</a:t>
              </a:r>
            </a:p>
          </p:txBody>
        </p:sp>
        <p:sp>
          <p:nvSpPr>
            <p:cNvPr id="27" name="Rectangle 1034">
              <a:extLst>
                <a:ext uri="{FF2B5EF4-FFF2-40B4-BE49-F238E27FC236}">
                  <a16:creationId xmlns:a16="http://schemas.microsoft.com/office/drawing/2014/main" id="{DADBD305-6744-4359-A00A-3B932FBEAF47}"/>
                </a:ext>
              </a:extLst>
            </p:cNvPr>
            <p:cNvSpPr>
              <a:spLocks noChangeArrowheads="1"/>
            </p:cNvSpPr>
            <p:nvPr/>
          </p:nvSpPr>
          <p:spPr bwMode="auto">
            <a:xfrm>
              <a:off x="61722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32</a:t>
              </a:r>
            </a:p>
          </p:txBody>
        </p:sp>
        <p:sp>
          <p:nvSpPr>
            <p:cNvPr id="28" name="Rectangle 1035">
              <a:extLst>
                <a:ext uri="{FF2B5EF4-FFF2-40B4-BE49-F238E27FC236}">
                  <a16:creationId xmlns:a16="http://schemas.microsoft.com/office/drawing/2014/main" id="{21DBA092-0B54-46D9-B4BB-2BBF0305F291}"/>
                </a:ext>
              </a:extLst>
            </p:cNvPr>
            <p:cNvSpPr>
              <a:spLocks noChangeArrowheads="1"/>
            </p:cNvSpPr>
            <p:nvPr/>
          </p:nvSpPr>
          <p:spPr bwMode="auto">
            <a:xfrm>
              <a:off x="70866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33</a:t>
              </a:r>
            </a:p>
          </p:txBody>
        </p:sp>
        <p:sp>
          <p:nvSpPr>
            <p:cNvPr id="29" name="Rectangle 1036">
              <a:extLst>
                <a:ext uri="{FF2B5EF4-FFF2-40B4-BE49-F238E27FC236}">
                  <a16:creationId xmlns:a16="http://schemas.microsoft.com/office/drawing/2014/main" id="{3E6670EF-CEDE-48BB-917F-F65F0855FEDA}"/>
                </a:ext>
              </a:extLst>
            </p:cNvPr>
            <p:cNvSpPr>
              <a:spLocks noChangeArrowheads="1"/>
            </p:cNvSpPr>
            <p:nvPr/>
          </p:nvSpPr>
          <p:spPr bwMode="auto">
            <a:xfrm>
              <a:off x="80010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53</a:t>
              </a:r>
            </a:p>
          </p:txBody>
        </p:sp>
        <p:sp>
          <p:nvSpPr>
            <p:cNvPr id="30" name="Rectangle 1037">
              <a:extLst>
                <a:ext uri="{FF2B5EF4-FFF2-40B4-BE49-F238E27FC236}">
                  <a16:creationId xmlns:a16="http://schemas.microsoft.com/office/drawing/2014/main" id="{FBD2B411-CF0F-47C8-B326-4D0DCF4508A7}"/>
                </a:ext>
              </a:extLst>
            </p:cNvPr>
            <p:cNvSpPr>
              <a:spLocks noChangeArrowheads="1"/>
            </p:cNvSpPr>
            <p:nvPr/>
          </p:nvSpPr>
          <p:spPr bwMode="auto">
            <a:xfrm>
              <a:off x="4419600"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[ 2 ]</a:t>
              </a:r>
            </a:p>
          </p:txBody>
        </p:sp>
        <p:sp>
          <p:nvSpPr>
            <p:cNvPr id="31" name="Rectangle 1038">
              <a:extLst>
                <a:ext uri="{FF2B5EF4-FFF2-40B4-BE49-F238E27FC236}">
                  <a16:creationId xmlns:a16="http://schemas.microsoft.com/office/drawing/2014/main" id="{1AD7F6B6-5DE5-454F-A28D-CF9D3F6AF97D}"/>
                </a:ext>
              </a:extLst>
            </p:cNvPr>
            <p:cNvSpPr>
              <a:spLocks noChangeArrowheads="1"/>
            </p:cNvSpPr>
            <p:nvPr/>
          </p:nvSpPr>
          <p:spPr bwMode="auto">
            <a:xfrm>
              <a:off x="5286023"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[ 3 ]</a:t>
              </a:r>
            </a:p>
          </p:txBody>
        </p:sp>
        <p:sp>
          <p:nvSpPr>
            <p:cNvPr id="32" name="Rectangle 1039">
              <a:extLst>
                <a:ext uri="{FF2B5EF4-FFF2-40B4-BE49-F238E27FC236}">
                  <a16:creationId xmlns:a16="http://schemas.microsoft.com/office/drawing/2014/main" id="{0201E3A9-91CE-4B7B-A115-3B416C00ECF1}"/>
                </a:ext>
              </a:extLst>
            </p:cNvPr>
            <p:cNvSpPr>
              <a:spLocks noChangeArrowheads="1"/>
            </p:cNvSpPr>
            <p:nvPr/>
          </p:nvSpPr>
          <p:spPr bwMode="auto">
            <a:xfrm>
              <a:off x="6248400"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[ 4 ]</a:t>
              </a:r>
            </a:p>
          </p:txBody>
        </p:sp>
        <p:sp>
          <p:nvSpPr>
            <p:cNvPr id="33" name="Rectangle 1040">
              <a:extLst>
                <a:ext uri="{FF2B5EF4-FFF2-40B4-BE49-F238E27FC236}">
                  <a16:creationId xmlns:a16="http://schemas.microsoft.com/office/drawing/2014/main" id="{E3AF541D-2925-4554-BD0C-07377A59822F}"/>
                </a:ext>
              </a:extLst>
            </p:cNvPr>
            <p:cNvSpPr>
              <a:spLocks noChangeArrowheads="1"/>
            </p:cNvSpPr>
            <p:nvPr/>
          </p:nvSpPr>
          <p:spPr bwMode="auto">
            <a:xfrm>
              <a:off x="7114823"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[ 5 ]</a:t>
              </a:r>
            </a:p>
          </p:txBody>
        </p:sp>
        <p:sp>
          <p:nvSpPr>
            <p:cNvPr id="34" name="Rectangle 1041">
              <a:extLst>
                <a:ext uri="{FF2B5EF4-FFF2-40B4-BE49-F238E27FC236}">
                  <a16:creationId xmlns:a16="http://schemas.microsoft.com/office/drawing/2014/main" id="{686D145B-AA53-4335-8BE4-5EE56C3C0A7B}"/>
                </a:ext>
              </a:extLst>
            </p:cNvPr>
            <p:cNvSpPr>
              <a:spLocks noChangeArrowheads="1"/>
            </p:cNvSpPr>
            <p:nvPr/>
          </p:nvSpPr>
          <p:spPr bwMode="auto">
            <a:xfrm>
              <a:off x="8077200"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[ 6 ]</a:t>
              </a:r>
            </a:p>
          </p:txBody>
        </p:sp>
        <p:sp>
          <p:nvSpPr>
            <p:cNvPr id="35" name="Line 1042">
              <a:extLst>
                <a:ext uri="{FF2B5EF4-FFF2-40B4-BE49-F238E27FC236}">
                  <a16:creationId xmlns:a16="http://schemas.microsoft.com/office/drawing/2014/main" id="{A3967C61-860B-4B9A-888E-C38A8C222595}"/>
                </a:ext>
              </a:extLst>
            </p:cNvPr>
            <p:cNvSpPr>
              <a:spLocks noChangeShapeType="1"/>
            </p:cNvSpPr>
            <p:nvPr/>
          </p:nvSpPr>
          <p:spPr bwMode="auto">
            <a:xfrm>
              <a:off x="5791200" y="4495800"/>
              <a:ext cx="0" cy="129540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IN"/>
            </a:p>
          </p:txBody>
        </p:sp>
        <p:sp>
          <p:nvSpPr>
            <p:cNvPr id="36" name="Text Box 1043">
              <a:extLst>
                <a:ext uri="{FF2B5EF4-FFF2-40B4-BE49-F238E27FC236}">
                  <a16:creationId xmlns:a16="http://schemas.microsoft.com/office/drawing/2014/main" id="{6ADCEBE1-C124-4662-B11B-AC3A6752C69B}"/>
                </a:ext>
              </a:extLst>
            </p:cNvPr>
            <p:cNvSpPr txBox="1">
              <a:spLocks noChangeArrowheads="1"/>
            </p:cNvSpPr>
            <p:nvPr/>
          </p:nvSpPr>
          <p:spPr bwMode="auto">
            <a:xfrm>
              <a:off x="4114801" y="5756275"/>
              <a:ext cx="29851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000"/>
                <a:t>Find approximate midpoint</a:t>
              </a:r>
            </a:p>
          </p:txBody>
        </p:sp>
      </p:grpSp>
    </p:spTree>
    <p:extLst>
      <p:ext uri="{BB962C8B-B14F-4D97-AF65-F5344CB8AC3E}">
        <p14:creationId xmlns:p14="http://schemas.microsoft.com/office/powerpoint/2010/main" val="13264836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7</a:t>
            </a:fld>
            <a:endParaRPr lang="en-IN" dirty="0"/>
          </a:p>
        </p:txBody>
      </p:sp>
      <p:sp>
        <p:nvSpPr>
          <p:cNvPr id="6" name="Rectangle 5"/>
          <p:cNvSpPr/>
          <p:nvPr/>
        </p:nvSpPr>
        <p:spPr>
          <a:xfrm>
            <a:off x="207033" y="1121184"/>
            <a:ext cx="11816467" cy="461665"/>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Sorting, what’s that then</a:t>
            </a:r>
            <a:r>
              <a:rPr lang="en-US" sz="2400" b="1" dirty="0" smtClean="0">
                <a:latin typeface="Times New Roman" panose="02020603050405020304" pitchFamily="18" charset="0"/>
                <a:cs typeface="Times New Roman" panose="02020603050405020304" pitchFamily="18" charset="0"/>
              </a:rPr>
              <a:t>?</a:t>
            </a:r>
            <a:endParaRPr lang="en-US" sz="2400" b="1" dirty="0">
              <a:latin typeface="Times New Roman" panose="02020603050405020304" pitchFamily="18" charset="0"/>
              <a:cs typeface="Times New Roman" panose="02020603050405020304" pitchFamily="18" charset="0"/>
            </a:endParaRPr>
          </a:p>
        </p:txBody>
      </p:sp>
      <p:sp>
        <p:nvSpPr>
          <p:cNvPr id="8" name="Rectangle 7"/>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grpSp>
        <p:nvGrpSpPr>
          <p:cNvPr id="9" name="Group 8">
            <a:extLst>
              <a:ext uri="{FF2B5EF4-FFF2-40B4-BE49-F238E27FC236}">
                <a16:creationId xmlns:a16="http://schemas.microsoft.com/office/drawing/2014/main" id="{CD5E3840-5252-4B9C-AF81-C6B4226BCB77}"/>
              </a:ext>
            </a:extLst>
          </p:cNvPr>
          <p:cNvGrpSpPr/>
          <p:nvPr/>
        </p:nvGrpSpPr>
        <p:grpSpPr>
          <a:xfrm>
            <a:off x="1074930" y="1735294"/>
            <a:ext cx="6629344" cy="4630928"/>
            <a:chOff x="3049587" y="2563813"/>
            <a:chExt cx="5763993" cy="4026438"/>
          </a:xfrm>
        </p:grpSpPr>
        <p:sp>
          <p:nvSpPr>
            <p:cNvPr id="11" name="Text Box 3">
              <a:extLst>
                <a:ext uri="{FF2B5EF4-FFF2-40B4-BE49-F238E27FC236}">
                  <a16:creationId xmlns:a16="http://schemas.microsoft.com/office/drawing/2014/main" id="{21F20C2F-7FC1-407C-9A31-D85BA424496C}"/>
                </a:ext>
              </a:extLst>
            </p:cNvPr>
            <p:cNvSpPr txBox="1">
              <a:spLocks noChangeArrowheads="1"/>
            </p:cNvSpPr>
            <p:nvPr/>
          </p:nvSpPr>
          <p:spPr bwMode="auto">
            <a:xfrm>
              <a:off x="3049587" y="2563813"/>
              <a:ext cx="4299575" cy="347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Comic Sans MS" panose="030F0702030302020204" pitchFamily="66" charset="0"/>
                  <a:cs typeface="Arial" panose="020B0604020202020204" pitchFamily="34" charset="0"/>
                </a:defRPr>
              </a:lvl1pPr>
              <a:lvl2pPr marL="742950" indent="-285750" eaLnBrk="0" hangingPunct="0">
                <a:defRPr sz="1400">
                  <a:solidFill>
                    <a:schemeClr val="tx1"/>
                  </a:solidFill>
                  <a:latin typeface="Comic Sans MS" panose="030F0702030302020204" pitchFamily="66" charset="0"/>
                  <a:cs typeface="Arial" panose="020B0604020202020204" pitchFamily="34" charset="0"/>
                </a:defRPr>
              </a:lvl2pPr>
              <a:lvl3pPr marL="1143000" indent="-228600" eaLnBrk="0" hangingPunct="0">
                <a:defRPr sz="1400">
                  <a:solidFill>
                    <a:schemeClr val="tx1"/>
                  </a:solidFill>
                  <a:latin typeface="Comic Sans MS" panose="030F0702030302020204" pitchFamily="66" charset="0"/>
                  <a:cs typeface="Arial" panose="020B0604020202020204" pitchFamily="34" charset="0"/>
                </a:defRPr>
              </a:lvl3pPr>
              <a:lvl4pPr marL="1600200" indent="-228600" eaLnBrk="0" hangingPunct="0">
                <a:defRPr sz="1400">
                  <a:solidFill>
                    <a:schemeClr val="tx1"/>
                  </a:solidFill>
                  <a:latin typeface="Comic Sans MS" panose="030F0702030302020204" pitchFamily="66" charset="0"/>
                  <a:cs typeface="Arial" panose="020B0604020202020204" pitchFamily="34" charset="0"/>
                </a:defRPr>
              </a:lvl4pPr>
              <a:lvl5pPr marL="2057400" indent="-228600" eaLnBrk="0" hangingPunct="0">
                <a:defRPr sz="1400">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Comic Sans MS" panose="030F0702030302020204" pitchFamily="66" charset="0"/>
                  <a:cs typeface="Arial" panose="020B0604020202020204" pitchFamily="34" charset="0"/>
                </a:defRPr>
              </a:lvl9pPr>
            </a:lstStyle>
            <a:p>
              <a:pPr eaLnBrk="1" hangingPunct="1"/>
              <a:r>
                <a:rPr lang="en-GB" altLang="en-US" sz="2000" dirty="0">
                  <a:latin typeface="Times New Roman" panose="02020603050405020304" pitchFamily="18" charset="0"/>
                  <a:cs typeface="Times New Roman" panose="02020603050405020304" pitchFamily="18" charset="0"/>
                </a:rPr>
                <a:t>Sorting is the process of going from this</a:t>
              </a:r>
            </a:p>
          </p:txBody>
        </p:sp>
        <p:sp>
          <p:nvSpPr>
            <p:cNvPr id="12" name="Text Box 4">
              <a:extLst>
                <a:ext uri="{FF2B5EF4-FFF2-40B4-BE49-F238E27FC236}">
                  <a16:creationId xmlns:a16="http://schemas.microsoft.com/office/drawing/2014/main" id="{B8C67E4A-2682-4DBC-B9FD-A2E04B0D4FE2}"/>
                </a:ext>
              </a:extLst>
            </p:cNvPr>
            <p:cNvSpPr txBox="1">
              <a:spLocks noChangeArrowheads="1"/>
            </p:cNvSpPr>
            <p:nvPr/>
          </p:nvSpPr>
          <p:spPr bwMode="auto">
            <a:xfrm>
              <a:off x="7370762" y="6242369"/>
              <a:ext cx="1442818" cy="347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omic Sans MS" panose="030F0702030302020204" pitchFamily="66" charset="0"/>
                  <a:cs typeface="Arial" panose="020B0604020202020204" pitchFamily="34" charset="0"/>
                </a:defRPr>
              </a:lvl1pPr>
              <a:lvl2pPr marL="742950" indent="-285750" eaLnBrk="0" hangingPunct="0">
                <a:defRPr sz="1400">
                  <a:solidFill>
                    <a:schemeClr val="tx1"/>
                  </a:solidFill>
                  <a:latin typeface="Comic Sans MS" panose="030F0702030302020204" pitchFamily="66" charset="0"/>
                  <a:cs typeface="Arial" panose="020B0604020202020204" pitchFamily="34" charset="0"/>
                </a:defRPr>
              </a:lvl2pPr>
              <a:lvl3pPr marL="1143000" indent="-228600" eaLnBrk="0" hangingPunct="0">
                <a:defRPr sz="1400">
                  <a:solidFill>
                    <a:schemeClr val="tx1"/>
                  </a:solidFill>
                  <a:latin typeface="Comic Sans MS" panose="030F0702030302020204" pitchFamily="66" charset="0"/>
                  <a:cs typeface="Arial" panose="020B0604020202020204" pitchFamily="34" charset="0"/>
                </a:defRPr>
              </a:lvl3pPr>
              <a:lvl4pPr marL="1600200" indent="-228600" eaLnBrk="0" hangingPunct="0">
                <a:defRPr sz="1400">
                  <a:solidFill>
                    <a:schemeClr val="tx1"/>
                  </a:solidFill>
                  <a:latin typeface="Comic Sans MS" panose="030F0702030302020204" pitchFamily="66" charset="0"/>
                  <a:cs typeface="Arial" panose="020B0604020202020204" pitchFamily="34" charset="0"/>
                </a:defRPr>
              </a:lvl4pPr>
              <a:lvl5pPr marL="2057400" indent="-228600" eaLnBrk="0" hangingPunct="0">
                <a:defRPr sz="1400">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Comic Sans MS" panose="030F0702030302020204" pitchFamily="66" charset="0"/>
                  <a:cs typeface="Arial" panose="020B0604020202020204" pitchFamily="34" charset="0"/>
                </a:defRPr>
              </a:lvl9pPr>
            </a:lstStyle>
            <a:p>
              <a:pPr eaLnBrk="1" hangingPunct="1"/>
              <a:r>
                <a:rPr lang="en-GB" altLang="en-US" sz="2000" dirty="0">
                  <a:latin typeface="Times New Roman" panose="02020603050405020304" pitchFamily="18" charset="0"/>
                  <a:cs typeface="Times New Roman" panose="02020603050405020304" pitchFamily="18" charset="0"/>
                </a:rPr>
                <a:t>0 2 3 4 5 6 7 9</a:t>
              </a:r>
            </a:p>
          </p:txBody>
        </p:sp>
        <p:sp>
          <p:nvSpPr>
            <p:cNvPr id="13" name="Text Box 7">
              <a:extLst>
                <a:ext uri="{FF2B5EF4-FFF2-40B4-BE49-F238E27FC236}">
                  <a16:creationId xmlns:a16="http://schemas.microsoft.com/office/drawing/2014/main" id="{DB4F5152-4536-4D7A-B45D-216AD3796E07}"/>
                </a:ext>
              </a:extLst>
            </p:cNvPr>
            <p:cNvSpPr txBox="1">
              <a:spLocks noChangeArrowheads="1"/>
            </p:cNvSpPr>
            <p:nvPr/>
          </p:nvSpPr>
          <p:spPr bwMode="auto">
            <a:xfrm>
              <a:off x="6184190" y="4447964"/>
              <a:ext cx="1610069" cy="347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omic Sans MS" panose="030F0702030302020204" pitchFamily="66" charset="0"/>
                  <a:cs typeface="Arial" panose="020B0604020202020204" pitchFamily="34" charset="0"/>
                </a:defRPr>
              </a:lvl1pPr>
              <a:lvl2pPr marL="742950" indent="-285750" eaLnBrk="0" hangingPunct="0">
                <a:defRPr sz="1400">
                  <a:solidFill>
                    <a:schemeClr val="tx1"/>
                  </a:solidFill>
                  <a:latin typeface="Comic Sans MS" panose="030F0702030302020204" pitchFamily="66" charset="0"/>
                  <a:cs typeface="Arial" panose="020B0604020202020204" pitchFamily="34" charset="0"/>
                </a:defRPr>
              </a:lvl2pPr>
              <a:lvl3pPr marL="1143000" indent="-228600" eaLnBrk="0" hangingPunct="0">
                <a:defRPr sz="1400">
                  <a:solidFill>
                    <a:schemeClr val="tx1"/>
                  </a:solidFill>
                  <a:latin typeface="Comic Sans MS" panose="030F0702030302020204" pitchFamily="66" charset="0"/>
                  <a:cs typeface="Arial" panose="020B0604020202020204" pitchFamily="34" charset="0"/>
                </a:defRPr>
              </a:lvl3pPr>
              <a:lvl4pPr marL="1600200" indent="-228600" eaLnBrk="0" hangingPunct="0">
                <a:defRPr sz="1400">
                  <a:solidFill>
                    <a:schemeClr val="tx1"/>
                  </a:solidFill>
                  <a:latin typeface="Comic Sans MS" panose="030F0702030302020204" pitchFamily="66" charset="0"/>
                  <a:cs typeface="Arial" panose="020B0604020202020204" pitchFamily="34" charset="0"/>
                </a:defRPr>
              </a:lvl4pPr>
              <a:lvl5pPr marL="2057400" indent="-228600" eaLnBrk="0" hangingPunct="0">
                <a:defRPr sz="1400">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Comic Sans MS" panose="030F0702030302020204" pitchFamily="66" charset="0"/>
                  <a:cs typeface="Arial" panose="020B0604020202020204" pitchFamily="34" charset="0"/>
                </a:defRPr>
              </a:lvl9pPr>
            </a:lstStyle>
            <a:p>
              <a:pPr eaLnBrk="1" hangingPunct="1"/>
              <a:r>
                <a:rPr lang="en-GB" altLang="en-US" sz="2000" dirty="0">
                  <a:latin typeface="Times New Roman" panose="02020603050405020304" pitchFamily="18" charset="0"/>
                  <a:cs typeface="Times New Roman" panose="02020603050405020304" pitchFamily="18" charset="0"/>
                </a:rPr>
                <a:t>9 2 6 0 4 3 2 7 5</a:t>
              </a:r>
            </a:p>
          </p:txBody>
        </p:sp>
        <p:sp>
          <p:nvSpPr>
            <p:cNvPr id="14" name="Text Box 8">
              <a:extLst>
                <a:ext uri="{FF2B5EF4-FFF2-40B4-BE49-F238E27FC236}">
                  <a16:creationId xmlns:a16="http://schemas.microsoft.com/office/drawing/2014/main" id="{611698D8-4908-4804-8772-27E30BA752F4}"/>
                </a:ext>
              </a:extLst>
            </p:cNvPr>
            <p:cNvSpPr txBox="1">
              <a:spLocks noChangeArrowheads="1"/>
            </p:cNvSpPr>
            <p:nvPr/>
          </p:nvSpPr>
          <p:spPr bwMode="auto">
            <a:xfrm>
              <a:off x="6835626" y="4789514"/>
              <a:ext cx="722246" cy="347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omic Sans MS" panose="030F0702030302020204" pitchFamily="66" charset="0"/>
                  <a:cs typeface="Arial" panose="020B0604020202020204" pitchFamily="34" charset="0"/>
                </a:defRPr>
              </a:lvl1pPr>
              <a:lvl2pPr marL="742950" indent="-285750" eaLnBrk="0" hangingPunct="0">
                <a:defRPr sz="1400">
                  <a:solidFill>
                    <a:schemeClr val="tx1"/>
                  </a:solidFill>
                  <a:latin typeface="Comic Sans MS" panose="030F0702030302020204" pitchFamily="66" charset="0"/>
                  <a:cs typeface="Arial" panose="020B0604020202020204" pitchFamily="34" charset="0"/>
                </a:defRPr>
              </a:lvl2pPr>
              <a:lvl3pPr marL="1143000" indent="-228600" eaLnBrk="0" hangingPunct="0">
                <a:defRPr sz="1400">
                  <a:solidFill>
                    <a:schemeClr val="tx1"/>
                  </a:solidFill>
                  <a:latin typeface="Comic Sans MS" panose="030F0702030302020204" pitchFamily="66" charset="0"/>
                  <a:cs typeface="Arial" panose="020B0604020202020204" pitchFamily="34" charset="0"/>
                </a:defRPr>
              </a:lvl3pPr>
              <a:lvl4pPr marL="1600200" indent="-228600" eaLnBrk="0" hangingPunct="0">
                <a:defRPr sz="1400">
                  <a:solidFill>
                    <a:schemeClr val="tx1"/>
                  </a:solidFill>
                  <a:latin typeface="Comic Sans MS" panose="030F0702030302020204" pitchFamily="66" charset="0"/>
                  <a:cs typeface="Arial" panose="020B0604020202020204" pitchFamily="34" charset="0"/>
                </a:defRPr>
              </a:lvl4pPr>
              <a:lvl5pPr marL="2057400" indent="-228600" eaLnBrk="0" hangingPunct="0">
                <a:defRPr sz="1400">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Comic Sans MS" panose="030F0702030302020204" pitchFamily="66" charset="0"/>
                  <a:cs typeface="Arial" panose="020B0604020202020204" pitchFamily="34" charset="0"/>
                </a:defRPr>
              </a:lvl9pPr>
            </a:lstStyle>
            <a:p>
              <a:pPr eaLnBrk="1" hangingPunct="1"/>
              <a:r>
                <a:rPr lang="en-GB" altLang="en-US" sz="2000" dirty="0">
                  <a:latin typeface="Times New Roman" panose="02020603050405020304" pitchFamily="18" charset="0"/>
                  <a:cs typeface="Times New Roman" panose="02020603050405020304" pitchFamily="18" charset="0"/>
                </a:rPr>
                <a:t>to that</a:t>
              </a:r>
            </a:p>
          </p:txBody>
        </p:sp>
        <p:sp>
          <p:nvSpPr>
            <p:cNvPr id="15" name="Line 9">
              <a:extLst>
                <a:ext uri="{FF2B5EF4-FFF2-40B4-BE49-F238E27FC236}">
                  <a16:creationId xmlns:a16="http://schemas.microsoft.com/office/drawing/2014/main" id="{08F99B2C-44E9-4C34-846E-F75DE9E3CD01}"/>
                </a:ext>
              </a:extLst>
            </p:cNvPr>
            <p:cNvSpPr>
              <a:spLocks noChangeShapeType="1"/>
            </p:cNvSpPr>
            <p:nvPr/>
          </p:nvSpPr>
          <p:spPr bwMode="auto">
            <a:xfrm>
              <a:off x="5641975" y="3068638"/>
              <a:ext cx="1081087"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latin typeface="Times New Roman" panose="02020603050405020304" pitchFamily="18" charset="0"/>
                <a:cs typeface="Times New Roman" panose="02020603050405020304" pitchFamily="18" charset="0"/>
              </a:endParaRPr>
            </a:p>
          </p:txBody>
        </p:sp>
        <p:sp>
          <p:nvSpPr>
            <p:cNvPr id="16" name="Line 12">
              <a:extLst>
                <a:ext uri="{FF2B5EF4-FFF2-40B4-BE49-F238E27FC236}">
                  <a16:creationId xmlns:a16="http://schemas.microsoft.com/office/drawing/2014/main" id="{E566DA6A-FD24-433E-A5DE-3BD68E30012C}"/>
                </a:ext>
              </a:extLst>
            </p:cNvPr>
            <p:cNvSpPr>
              <a:spLocks noChangeShapeType="1"/>
            </p:cNvSpPr>
            <p:nvPr/>
          </p:nvSpPr>
          <p:spPr bwMode="auto">
            <a:xfrm>
              <a:off x="7370762" y="5300663"/>
              <a:ext cx="792163" cy="863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75915161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70</a:t>
            </a:fld>
            <a:endParaRPr lang="en-IN" dirty="0"/>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grpSp>
        <p:nvGrpSpPr>
          <p:cNvPr id="2" name="Group 1"/>
          <p:cNvGrpSpPr/>
          <p:nvPr/>
        </p:nvGrpSpPr>
        <p:grpSpPr>
          <a:xfrm>
            <a:off x="2691062" y="2570750"/>
            <a:ext cx="6400800" cy="3492362"/>
            <a:chOff x="2514600" y="2971800"/>
            <a:chExt cx="6400800" cy="3492362"/>
          </a:xfrm>
        </p:grpSpPr>
        <p:sp>
          <p:nvSpPr>
            <p:cNvPr id="37" name="Rectangle 1027">
              <a:extLst>
                <a:ext uri="{FF2B5EF4-FFF2-40B4-BE49-F238E27FC236}">
                  <a16:creationId xmlns:a16="http://schemas.microsoft.com/office/drawing/2014/main" id="{89E1A6F9-2BDE-40BF-BE5A-6A283A6E908B}"/>
                </a:ext>
              </a:extLst>
            </p:cNvPr>
            <p:cNvSpPr>
              <a:spLocks noChangeArrowheads="1"/>
            </p:cNvSpPr>
            <p:nvPr/>
          </p:nvSpPr>
          <p:spPr bwMode="auto">
            <a:xfrm>
              <a:off x="2635250" y="2976563"/>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[ 0 ]</a:t>
              </a:r>
            </a:p>
          </p:txBody>
        </p:sp>
        <p:sp>
          <p:nvSpPr>
            <p:cNvPr id="38" name="Rectangle 1028">
              <a:extLst>
                <a:ext uri="{FF2B5EF4-FFF2-40B4-BE49-F238E27FC236}">
                  <a16:creationId xmlns:a16="http://schemas.microsoft.com/office/drawing/2014/main" id="{91DBB268-D67C-40F7-942F-AC77669A7EB7}"/>
                </a:ext>
              </a:extLst>
            </p:cNvPr>
            <p:cNvSpPr>
              <a:spLocks noChangeArrowheads="1"/>
            </p:cNvSpPr>
            <p:nvPr/>
          </p:nvSpPr>
          <p:spPr bwMode="auto">
            <a:xfrm>
              <a:off x="3501673" y="2976563"/>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[ 1 ]</a:t>
              </a:r>
            </a:p>
          </p:txBody>
        </p:sp>
        <p:sp>
          <p:nvSpPr>
            <p:cNvPr id="39" name="Rectangle 1030">
              <a:extLst>
                <a:ext uri="{FF2B5EF4-FFF2-40B4-BE49-F238E27FC236}">
                  <a16:creationId xmlns:a16="http://schemas.microsoft.com/office/drawing/2014/main" id="{4ADCBDAB-10FE-440B-9119-92E50269A6A8}"/>
                </a:ext>
              </a:extLst>
            </p:cNvPr>
            <p:cNvSpPr>
              <a:spLocks noChangeArrowheads="1"/>
            </p:cNvSpPr>
            <p:nvPr/>
          </p:nvSpPr>
          <p:spPr bwMode="auto">
            <a:xfrm>
              <a:off x="25146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3</a:t>
              </a:r>
            </a:p>
          </p:txBody>
        </p:sp>
        <p:sp>
          <p:nvSpPr>
            <p:cNvPr id="40" name="Rectangle 1031">
              <a:extLst>
                <a:ext uri="{FF2B5EF4-FFF2-40B4-BE49-F238E27FC236}">
                  <a16:creationId xmlns:a16="http://schemas.microsoft.com/office/drawing/2014/main" id="{42225073-33C5-430D-B916-A8B5DA352661}"/>
                </a:ext>
              </a:extLst>
            </p:cNvPr>
            <p:cNvSpPr>
              <a:spLocks noChangeArrowheads="1"/>
            </p:cNvSpPr>
            <p:nvPr/>
          </p:nvSpPr>
          <p:spPr bwMode="auto">
            <a:xfrm>
              <a:off x="34290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6</a:t>
              </a:r>
            </a:p>
          </p:txBody>
        </p:sp>
        <p:sp>
          <p:nvSpPr>
            <p:cNvPr id="41" name="Rectangle 1032">
              <a:extLst>
                <a:ext uri="{FF2B5EF4-FFF2-40B4-BE49-F238E27FC236}">
                  <a16:creationId xmlns:a16="http://schemas.microsoft.com/office/drawing/2014/main" id="{CE8C5F91-7722-473F-A753-B97B524485FB}"/>
                </a:ext>
              </a:extLst>
            </p:cNvPr>
            <p:cNvSpPr>
              <a:spLocks noChangeArrowheads="1"/>
            </p:cNvSpPr>
            <p:nvPr/>
          </p:nvSpPr>
          <p:spPr bwMode="auto">
            <a:xfrm>
              <a:off x="43434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7</a:t>
              </a:r>
            </a:p>
          </p:txBody>
        </p:sp>
        <p:sp>
          <p:nvSpPr>
            <p:cNvPr id="42" name="Rectangle 1033">
              <a:extLst>
                <a:ext uri="{FF2B5EF4-FFF2-40B4-BE49-F238E27FC236}">
                  <a16:creationId xmlns:a16="http://schemas.microsoft.com/office/drawing/2014/main" id="{AE2D15DE-C35B-4C0C-8DE2-9EA8B73B267F}"/>
                </a:ext>
              </a:extLst>
            </p:cNvPr>
            <p:cNvSpPr>
              <a:spLocks noChangeArrowheads="1"/>
            </p:cNvSpPr>
            <p:nvPr/>
          </p:nvSpPr>
          <p:spPr bwMode="auto">
            <a:xfrm>
              <a:off x="5257800" y="3429000"/>
              <a:ext cx="914400" cy="914400"/>
            </a:xfrm>
            <a:prstGeom prst="rect">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11</a:t>
              </a:r>
            </a:p>
          </p:txBody>
        </p:sp>
        <p:sp>
          <p:nvSpPr>
            <p:cNvPr id="43" name="Rectangle 1034">
              <a:extLst>
                <a:ext uri="{FF2B5EF4-FFF2-40B4-BE49-F238E27FC236}">
                  <a16:creationId xmlns:a16="http://schemas.microsoft.com/office/drawing/2014/main" id="{5EF8BE09-132A-486F-8CC0-F68E8CE05E04}"/>
                </a:ext>
              </a:extLst>
            </p:cNvPr>
            <p:cNvSpPr>
              <a:spLocks noChangeArrowheads="1"/>
            </p:cNvSpPr>
            <p:nvPr/>
          </p:nvSpPr>
          <p:spPr bwMode="auto">
            <a:xfrm>
              <a:off x="61722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32</a:t>
              </a:r>
            </a:p>
          </p:txBody>
        </p:sp>
        <p:sp>
          <p:nvSpPr>
            <p:cNvPr id="44" name="Rectangle 1035">
              <a:extLst>
                <a:ext uri="{FF2B5EF4-FFF2-40B4-BE49-F238E27FC236}">
                  <a16:creationId xmlns:a16="http://schemas.microsoft.com/office/drawing/2014/main" id="{C09970C4-3398-49F9-8BE0-D693C89B5C66}"/>
                </a:ext>
              </a:extLst>
            </p:cNvPr>
            <p:cNvSpPr>
              <a:spLocks noChangeArrowheads="1"/>
            </p:cNvSpPr>
            <p:nvPr/>
          </p:nvSpPr>
          <p:spPr bwMode="auto">
            <a:xfrm>
              <a:off x="70866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33</a:t>
              </a:r>
            </a:p>
          </p:txBody>
        </p:sp>
        <p:sp>
          <p:nvSpPr>
            <p:cNvPr id="45" name="Rectangle 1036">
              <a:extLst>
                <a:ext uri="{FF2B5EF4-FFF2-40B4-BE49-F238E27FC236}">
                  <a16:creationId xmlns:a16="http://schemas.microsoft.com/office/drawing/2014/main" id="{80C4AD57-079C-4487-B9AA-B9BE4EDF1796}"/>
                </a:ext>
              </a:extLst>
            </p:cNvPr>
            <p:cNvSpPr>
              <a:spLocks noChangeArrowheads="1"/>
            </p:cNvSpPr>
            <p:nvPr/>
          </p:nvSpPr>
          <p:spPr bwMode="auto">
            <a:xfrm>
              <a:off x="80010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53</a:t>
              </a:r>
            </a:p>
          </p:txBody>
        </p:sp>
        <p:sp>
          <p:nvSpPr>
            <p:cNvPr id="46" name="Rectangle 1037">
              <a:extLst>
                <a:ext uri="{FF2B5EF4-FFF2-40B4-BE49-F238E27FC236}">
                  <a16:creationId xmlns:a16="http://schemas.microsoft.com/office/drawing/2014/main" id="{5839680D-A197-4EAE-A7CD-9BBEAE053106}"/>
                </a:ext>
              </a:extLst>
            </p:cNvPr>
            <p:cNvSpPr>
              <a:spLocks noChangeArrowheads="1"/>
            </p:cNvSpPr>
            <p:nvPr/>
          </p:nvSpPr>
          <p:spPr bwMode="auto">
            <a:xfrm>
              <a:off x="4419600"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[ 2 ]</a:t>
              </a:r>
            </a:p>
          </p:txBody>
        </p:sp>
        <p:sp>
          <p:nvSpPr>
            <p:cNvPr id="47" name="Rectangle 1038">
              <a:extLst>
                <a:ext uri="{FF2B5EF4-FFF2-40B4-BE49-F238E27FC236}">
                  <a16:creationId xmlns:a16="http://schemas.microsoft.com/office/drawing/2014/main" id="{33DB6173-0FFB-4FAC-9D13-0952FFA87010}"/>
                </a:ext>
              </a:extLst>
            </p:cNvPr>
            <p:cNvSpPr>
              <a:spLocks noChangeArrowheads="1"/>
            </p:cNvSpPr>
            <p:nvPr/>
          </p:nvSpPr>
          <p:spPr bwMode="auto">
            <a:xfrm>
              <a:off x="5286023"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[ 3 ]</a:t>
              </a:r>
            </a:p>
          </p:txBody>
        </p:sp>
        <p:sp>
          <p:nvSpPr>
            <p:cNvPr id="48" name="Rectangle 1039">
              <a:extLst>
                <a:ext uri="{FF2B5EF4-FFF2-40B4-BE49-F238E27FC236}">
                  <a16:creationId xmlns:a16="http://schemas.microsoft.com/office/drawing/2014/main" id="{2D651813-C04A-454D-9219-9C0CAF1055E0}"/>
                </a:ext>
              </a:extLst>
            </p:cNvPr>
            <p:cNvSpPr>
              <a:spLocks noChangeArrowheads="1"/>
            </p:cNvSpPr>
            <p:nvPr/>
          </p:nvSpPr>
          <p:spPr bwMode="auto">
            <a:xfrm>
              <a:off x="6248400"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[ 4 ]</a:t>
              </a:r>
            </a:p>
          </p:txBody>
        </p:sp>
        <p:sp>
          <p:nvSpPr>
            <p:cNvPr id="49" name="Rectangle 1040">
              <a:extLst>
                <a:ext uri="{FF2B5EF4-FFF2-40B4-BE49-F238E27FC236}">
                  <a16:creationId xmlns:a16="http://schemas.microsoft.com/office/drawing/2014/main" id="{A44C9579-CE2B-426A-AA39-6068E7AAF960}"/>
                </a:ext>
              </a:extLst>
            </p:cNvPr>
            <p:cNvSpPr>
              <a:spLocks noChangeArrowheads="1"/>
            </p:cNvSpPr>
            <p:nvPr/>
          </p:nvSpPr>
          <p:spPr bwMode="auto">
            <a:xfrm>
              <a:off x="7114823"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[ 5 ]</a:t>
              </a:r>
            </a:p>
          </p:txBody>
        </p:sp>
        <p:sp>
          <p:nvSpPr>
            <p:cNvPr id="50" name="Rectangle 1041">
              <a:extLst>
                <a:ext uri="{FF2B5EF4-FFF2-40B4-BE49-F238E27FC236}">
                  <a16:creationId xmlns:a16="http://schemas.microsoft.com/office/drawing/2014/main" id="{91CD040B-404A-4BD5-8E22-6C85197F3D1C}"/>
                </a:ext>
              </a:extLst>
            </p:cNvPr>
            <p:cNvSpPr>
              <a:spLocks noChangeArrowheads="1"/>
            </p:cNvSpPr>
            <p:nvPr/>
          </p:nvSpPr>
          <p:spPr bwMode="auto">
            <a:xfrm>
              <a:off x="8077200"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[ 6 ]</a:t>
              </a:r>
            </a:p>
          </p:txBody>
        </p:sp>
        <p:sp>
          <p:nvSpPr>
            <p:cNvPr id="51" name="Line 1042">
              <a:extLst>
                <a:ext uri="{FF2B5EF4-FFF2-40B4-BE49-F238E27FC236}">
                  <a16:creationId xmlns:a16="http://schemas.microsoft.com/office/drawing/2014/main" id="{2EED2D03-8A80-48F9-9143-B326D24A9DD3}"/>
                </a:ext>
              </a:extLst>
            </p:cNvPr>
            <p:cNvSpPr>
              <a:spLocks noChangeShapeType="1"/>
            </p:cNvSpPr>
            <p:nvPr/>
          </p:nvSpPr>
          <p:spPr bwMode="auto">
            <a:xfrm>
              <a:off x="5791200" y="4495800"/>
              <a:ext cx="0" cy="129540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IN"/>
            </a:p>
          </p:txBody>
        </p:sp>
        <p:sp>
          <p:nvSpPr>
            <p:cNvPr id="52" name="Text Box 1043">
              <a:extLst>
                <a:ext uri="{FF2B5EF4-FFF2-40B4-BE49-F238E27FC236}">
                  <a16:creationId xmlns:a16="http://schemas.microsoft.com/office/drawing/2014/main" id="{8A76A950-385E-495F-9E7A-1BBC257D6F1E}"/>
                </a:ext>
              </a:extLst>
            </p:cNvPr>
            <p:cNvSpPr txBox="1">
              <a:spLocks noChangeArrowheads="1"/>
            </p:cNvSpPr>
            <p:nvPr/>
          </p:nvSpPr>
          <p:spPr bwMode="auto">
            <a:xfrm>
              <a:off x="4354514" y="5756276"/>
              <a:ext cx="286969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000"/>
                <a:t>Is 7 = midpoint key?  NO.</a:t>
              </a:r>
            </a:p>
            <a:p>
              <a:pPr eaLnBrk="1" hangingPunct="1"/>
              <a:r>
                <a:rPr lang="en-US" altLang="en-US" sz="2000"/>
                <a:t> </a:t>
              </a:r>
            </a:p>
          </p:txBody>
        </p:sp>
      </p:grpSp>
    </p:spTree>
    <p:extLst>
      <p:ext uri="{BB962C8B-B14F-4D97-AF65-F5344CB8AC3E}">
        <p14:creationId xmlns:p14="http://schemas.microsoft.com/office/powerpoint/2010/main" val="109259381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71</a:t>
            </a:fld>
            <a:endParaRPr lang="en-IN" dirty="0"/>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grpSp>
        <p:nvGrpSpPr>
          <p:cNvPr id="6" name="Group 5"/>
          <p:cNvGrpSpPr/>
          <p:nvPr/>
        </p:nvGrpSpPr>
        <p:grpSpPr>
          <a:xfrm>
            <a:off x="2723147" y="2286109"/>
            <a:ext cx="6400800" cy="3861694"/>
            <a:chOff x="2514600" y="2971800"/>
            <a:chExt cx="6400800" cy="3861694"/>
          </a:xfrm>
        </p:grpSpPr>
        <p:sp>
          <p:nvSpPr>
            <p:cNvPr id="53" name="Rectangle 1027">
              <a:extLst>
                <a:ext uri="{FF2B5EF4-FFF2-40B4-BE49-F238E27FC236}">
                  <a16:creationId xmlns:a16="http://schemas.microsoft.com/office/drawing/2014/main" id="{81B482C9-B2A9-417B-BE91-8E2430ABC4F4}"/>
                </a:ext>
              </a:extLst>
            </p:cNvPr>
            <p:cNvSpPr>
              <a:spLocks noChangeArrowheads="1"/>
            </p:cNvSpPr>
            <p:nvPr/>
          </p:nvSpPr>
          <p:spPr bwMode="auto">
            <a:xfrm>
              <a:off x="2635250" y="2976563"/>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[ 0 ]</a:t>
              </a:r>
            </a:p>
          </p:txBody>
        </p:sp>
        <p:sp>
          <p:nvSpPr>
            <p:cNvPr id="54" name="Rectangle 1028">
              <a:extLst>
                <a:ext uri="{FF2B5EF4-FFF2-40B4-BE49-F238E27FC236}">
                  <a16:creationId xmlns:a16="http://schemas.microsoft.com/office/drawing/2014/main" id="{F5FB4D2F-76D8-4239-8C7F-0E28228D9AB9}"/>
                </a:ext>
              </a:extLst>
            </p:cNvPr>
            <p:cNvSpPr>
              <a:spLocks noChangeArrowheads="1"/>
            </p:cNvSpPr>
            <p:nvPr/>
          </p:nvSpPr>
          <p:spPr bwMode="auto">
            <a:xfrm>
              <a:off x="3501673" y="2976563"/>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[ 1 ]</a:t>
              </a:r>
            </a:p>
          </p:txBody>
        </p:sp>
        <p:sp>
          <p:nvSpPr>
            <p:cNvPr id="55" name="Rectangle 1030">
              <a:extLst>
                <a:ext uri="{FF2B5EF4-FFF2-40B4-BE49-F238E27FC236}">
                  <a16:creationId xmlns:a16="http://schemas.microsoft.com/office/drawing/2014/main" id="{1906EBF8-0E3A-40D0-865F-E3B84274BA72}"/>
                </a:ext>
              </a:extLst>
            </p:cNvPr>
            <p:cNvSpPr>
              <a:spLocks noChangeArrowheads="1"/>
            </p:cNvSpPr>
            <p:nvPr/>
          </p:nvSpPr>
          <p:spPr bwMode="auto">
            <a:xfrm>
              <a:off x="25146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3</a:t>
              </a:r>
            </a:p>
          </p:txBody>
        </p:sp>
        <p:sp>
          <p:nvSpPr>
            <p:cNvPr id="56" name="Rectangle 1031">
              <a:extLst>
                <a:ext uri="{FF2B5EF4-FFF2-40B4-BE49-F238E27FC236}">
                  <a16:creationId xmlns:a16="http://schemas.microsoft.com/office/drawing/2014/main" id="{C63A325C-8083-423F-826F-5CC60C2D0ECA}"/>
                </a:ext>
              </a:extLst>
            </p:cNvPr>
            <p:cNvSpPr>
              <a:spLocks noChangeArrowheads="1"/>
            </p:cNvSpPr>
            <p:nvPr/>
          </p:nvSpPr>
          <p:spPr bwMode="auto">
            <a:xfrm>
              <a:off x="34290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6</a:t>
              </a:r>
            </a:p>
          </p:txBody>
        </p:sp>
        <p:sp>
          <p:nvSpPr>
            <p:cNvPr id="57" name="Rectangle 1032">
              <a:extLst>
                <a:ext uri="{FF2B5EF4-FFF2-40B4-BE49-F238E27FC236}">
                  <a16:creationId xmlns:a16="http://schemas.microsoft.com/office/drawing/2014/main" id="{4AE16823-9C5B-45D7-B227-7A11E42142A3}"/>
                </a:ext>
              </a:extLst>
            </p:cNvPr>
            <p:cNvSpPr>
              <a:spLocks noChangeArrowheads="1"/>
            </p:cNvSpPr>
            <p:nvPr/>
          </p:nvSpPr>
          <p:spPr bwMode="auto">
            <a:xfrm>
              <a:off x="43434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7</a:t>
              </a:r>
            </a:p>
          </p:txBody>
        </p:sp>
        <p:sp>
          <p:nvSpPr>
            <p:cNvPr id="58" name="Rectangle 1033">
              <a:extLst>
                <a:ext uri="{FF2B5EF4-FFF2-40B4-BE49-F238E27FC236}">
                  <a16:creationId xmlns:a16="http://schemas.microsoft.com/office/drawing/2014/main" id="{FEC145AF-55A9-4127-8B2A-D6C6E443A5BC}"/>
                </a:ext>
              </a:extLst>
            </p:cNvPr>
            <p:cNvSpPr>
              <a:spLocks noChangeArrowheads="1"/>
            </p:cNvSpPr>
            <p:nvPr/>
          </p:nvSpPr>
          <p:spPr bwMode="auto">
            <a:xfrm>
              <a:off x="5257800" y="3429000"/>
              <a:ext cx="914400" cy="914400"/>
            </a:xfrm>
            <a:prstGeom prst="rect">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11</a:t>
              </a:r>
            </a:p>
          </p:txBody>
        </p:sp>
        <p:sp>
          <p:nvSpPr>
            <p:cNvPr id="59" name="Rectangle 1034">
              <a:extLst>
                <a:ext uri="{FF2B5EF4-FFF2-40B4-BE49-F238E27FC236}">
                  <a16:creationId xmlns:a16="http://schemas.microsoft.com/office/drawing/2014/main" id="{CA605ECF-2D7E-435C-A271-93ABAFE10EC7}"/>
                </a:ext>
              </a:extLst>
            </p:cNvPr>
            <p:cNvSpPr>
              <a:spLocks noChangeArrowheads="1"/>
            </p:cNvSpPr>
            <p:nvPr/>
          </p:nvSpPr>
          <p:spPr bwMode="auto">
            <a:xfrm>
              <a:off x="61722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32</a:t>
              </a:r>
            </a:p>
          </p:txBody>
        </p:sp>
        <p:sp>
          <p:nvSpPr>
            <p:cNvPr id="60" name="Rectangle 1035">
              <a:extLst>
                <a:ext uri="{FF2B5EF4-FFF2-40B4-BE49-F238E27FC236}">
                  <a16:creationId xmlns:a16="http://schemas.microsoft.com/office/drawing/2014/main" id="{09B3C6AD-96C0-432E-AE40-21C6F5DF05E4}"/>
                </a:ext>
              </a:extLst>
            </p:cNvPr>
            <p:cNvSpPr>
              <a:spLocks noChangeArrowheads="1"/>
            </p:cNvSpPr>
            <p:nvPr/>
          </p:nvSpPr>
          <p:spPr bwMode="auto">
            <a:xfrm>
              <a:off x="70866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33</a:t>
              </a:r>
            </a:p>
          </p:txBody>
        </p:sp>
        <p:sp>
          <p:nvSpPr>
            <p:cNvPr id="61" name="Rectangle 1036">
              <a:extLst>
                <a:ext uri="{FF2B5EF4-FFF2-40B4-BE49-F238E27FC236}">
                  <a16:creationId xmlns:a16="http://schemas.microsoft.com/office/drawing/2014/main" id="{7FF760C4-1D5F-4BAA-ACF5-5A3A4571B05D}"/>
                </a:ext>
              </a:extLst>
            </p:cNvPr>
            <p:cNvSpPr>
              <a:spLocks noChangeArrowheads="1"/>
            </p:cNvSpPr>
            <p:nvPr/>
          </p:nvSpPr>
          <p:spPr bwMode="auto">
            <a:xfrm>
              <a:off x="80010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53</a:t>
              </a:r>
            </a:p>
          </p:txBody>
        </p:sp>
        <p:sp>
          <p:nvSpPr>
            <p:cNvPr id="62" name="Rectangle 1037">
              <a:extLst>
                <a:ext uri="{FF2B5EF4-FFF2-40B4-BE49-F238E27FC236}">
                  <a16:creationId xmlns:a16="http://schemas.microsoft.com/office/drawing/2014/main" id="{8680E48C-86AB-4AB2-A1D0-05BB3CC3791D}"/>
                </a:ext>
              </a:extLst>
            </p:cNvPr>
            <p:cNvSpPr>
              <a:spLocks noChangeArrowheads="1"/>
            </p:cNvSpPr>
            <p:nvPr/>
          </p:nvSpPr>
          <p:spPr bwMode="auto">
            <a:xfrm>
              <a:off x="4419600"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[ 2 ]</a:t>
              </a:r>
            </a:p>
          </p:txBody>
        </p:sp>
        <p:sp>
          <p:nvSpPr>
            <p:cNvPr id="63" name="Rectangle 1038">
              <a:extLst>
                <a:ext uri="{FF2B5EF4-FFF2-40B4-BE49-F238E27FC236}">
                  <a16:creationId xmlns:a16="http://schemas.microsoft.com/office/drawing/2014/main" id="{37E871C5-E2B3-4E8A-9A6E-643C42207F3B}"/>
                </a:ext>
              </a:extLst>
            </p:cNvPr>
            <p:cNvSpPr>
              <a:spLocks noChangeArrowheads="1"/>
            </p:cNvSpPr>
            <p:nvPr/>
          </p:nvSpPr>
          <p:spPr bwMode="auto">
            <a:xfrm>
              <a:off x="5286023"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[ 3 ]</a:t>
              </a:r>
            </a:p>
          </p:txBody>
        </p:sp>
        <p:sp>
          <p:nvSpPr>
            <p:cNvPr id="64" name="Rectangle 1039">
              <a:extLst>
                <a:ext uri="{FF2B5EF4-FFF2-40B4-BE49-F238E27FC236}">
                  <a16:creationId xmlns:a16="http://schemas.microsoft.com/office/drawing/2014/main" id="{64C59581-0189-4C53-B9AD-E48E982A5A35}"/>
                </a:ext>
              </a:extLst>
            </p:cNvPr>
            <p:cNvSpPr>
              <a:spLocks noChangeArrowheads="1"/>
            </p:cNvSpPr>
            <p:nvPr/>
          </p:nvSpPr>
          <p:spPr bwMode="auto">
            <a:xfrm>
              <a:off x="6248400"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[ 4 ]</a:t>
              </a:r>
            </a:p>
          </p:txBody>
        </p:sp>
        <p:sp>
          <p:nvSpPr>
            <p:cNvPr id="65" name="Rectangle 1040">
              <a:extLst>
                <a:ext uri="{FF2B5EF4-FFF2-40B4-BE49-F238E27FC236}">
                  <a16:creationId xmlns:a16="http://schemas.microsoft.com/office/drawing/2014/main" id="{278599FF-2C55-4150-A1DB-31DDE46A411E}"/>
                </a:ext>
              </a:extLst>
            </p:cNvPr>
            <p:cNvSpPr>
              <a:spLocks noChangeArrowheads="1"/>
            </p:cNvSpPr>
            <p:nvPr/>
          </p:nvSpPr>
          <p:spPr bwMode="auto">
            <a:xfrm>
              <a:off x="7114823"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[ 5 ]</a:t>
              </a:r>
            </a:p>
          </p:txBody>
        </p:sp>
        <p:sp>
          <p:nvSpPr>
            <p:cNvPr id="66" name="Rectangle 1041">
              <a:extLst>
                <a:ext uri="{FF2B5EF4-FFF2-40B4-BE49-F238E27FC236}">
                  <a16:creationId xmlns:a16="http://schemas.microsoft.com/office/drawing/2014/main" id="{919C2A43-B2AA-494D-A8E2-E12A2A3E4254}"/>
                </a:ext>
              </a:extLst>
            </p:cNvPr>
            <p:cNvSpPr>
              <a:spLocks noChangeArrowheads="1"/>
            </p:cNvSpPr>
            <p:nvPr/>
          </p:nvSpPr>
          <p:spPr bwMode="auto">
            <a:xfrm>
              <a:off x="8077200"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[ 6 ]</a:t>
              </a:r>
            </a:p>
          </p:txBody>
        </p:sp>
        <p:sp>
          <p:nvSpPr>
            <p:cNvPr id="67" name="Line 1042">
              <a:extLst>
                <a:ext uri="{FF2B5EF4-FFF2-40B4-BE49-F238E27FC236}">
                  <a16:creationId xmlns:a16="http://schemas.microsoft.com/office/drawing/2014/main" id="{02B1A695-76F6-4FD5-B307-781C8468331B}"/>
                </a:ext>
              </a:extLst>
            </p:cNvPr>
            <p:cNvSpPr>
              <a:spLocks noChangeShapeType="1"/>
            </p:cNvSpPr>
            <p:nvPr/>
          </p:nvSpPr>
          <p:spPr bwMode="auto">
            <a:xfrm>
              <a:off x="5791200" y="4495800"/>
              <a:ext cx="0" cy="129540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IN"/>
            </a:p>
          </p:txBody>
        </p:sp>
        <p:sp>
          <p:nvSpPr>
            <p:cNvPr id="68" name="Text Box 1043">
              <a:extLst>
                <a:ext uri="{FF2B5EF4-FFF2-40B4-BE49-F238E27FC236}">
                  <a16:creationId xmlns:a16="http://schemas.microsoft.com/office/drawing/2014/main" id="{FE165E52-17F4-45CC-BC97-92632660BF10}"/>
                </a:ext>
              </a:extLst>
            </p:cNvPr>
            <p:cNvSpPr txBox="1">
              <a:spLocks noChangeArrowheads="1"/>
            </p:cNvSpPr>
            <p:nvPr/>
          </p:nvSpPr>
          <p:spPr bwMode="auto">
            <a:xfrm>
              <a:off x="4495002" y="5756276"/>
              <a:ext cx="29098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2000" dirty="0"/>
                <a:t>Is 7 &lt; midpoint key? YES.</a:t>
              </a:r>
            </a:p>
            <a:p>
              <a:pPr algn="ctr" eaLnBrk="1" hangingPunct="1"/>
              <a:endParaRPr lang="en-US" altLang="en-US" sz="2000" dirty="0"/>
            </a:p>
            <a:p>
              <a:pPr algn="ctr" eaLnBrk="1" hangingPunct="1"/>
              <a:r>
                <a:rPr lang="en-US" altLang="en-US" dirty="0"/>
                <a:t> </a:t>
              </a:r>
            </a:p>
          </p:txBody>
        </p:sp>
      </p:grpSp>
    </p:spTree>
    <p:extLst>
      <p:ext uri="{BB962C8B-B14F-4D97-AF65-F5344CB8AC3E}">
        <p14:creationId xmlns:p14="http://schemas.microsoft.com/office/powerpoint/2010/main" val="312271163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72</a:t>
            </a:fld>
            <a:endParaRPr lang="en-IN" dirty="0"/>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grpSp>
        <p:nvGrpSpPr>
          <p:cNvPr id="3" name="Group 2"/>
          <p:cNvGrpSpPr/>
          <p:nvPr/>
        </p:nvGrpSpPr>
        <p:grpSpPr>
          <a:xfrm>
            <a:off x="2867524" y="2522624"/>
            <a:ext cx="6400800" cy="2993887"/>
            <a:chOff x="2514600" y="2971800"/>
            <a:chExt cx="6400800" cy="2993887"/>
          </a:xfrm>
        </p:grpSpPr>
        <p:sp>
          <p:nvSpPr>
            <p:cNvPr id="22" name="Rectangle 1027">
              <a:extLst>
                <a:ext uri="{FF2B5EF4-FFF2-40B4-BE49-F238E27FC236}">
                  <a16:creationId xmlns:a16="http://schemas.microsoft.com/office/drawing/2014/main" id="{68014293-2761-41F8-8A76-268FCD9A94D2}"/>
                </a:ext>
              </a:extLst>
            </p:cNvPr>
            <p:cNvSpPr>
              <a:spLocks noChangeArrowheads="1"/>
            </p:cNvSpPr>
            <p:nvPr/>
          </p:nvSpPr>
          <p:spPr bwMode="auto">
            <a:xfrm>
              <a:off x="2635250" y="2976563"/>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[ 0 ]</a:t>
              </a:r>
            </a:p>
          </p:txBody>
        </p:sp>
        <p:sp>
          <p:nvSpPr>
            <p:cNvPr id="23" name="Rectangle 1028">
              <a:extLst>
                <a:ext uri="{FF2B5EF4-FFF2-40B4-BE49-F238E27FC236}">
                  <a16:creationId xmlns:a16="http://schemas.microsoft.com/office/drawing/2014/main" id="{BAF9E330-82BB-444B-9FDF-9003DC26C5AD}"/>
                </a:ext>
              </a:extLst>
            </p:cNvPr>
            <p:cNvSpPr>
              <a:spLocks noChangeArrowheads="1"/>
            </p:cNvSpPr>
            <p:nvPr/>
          </p:nvSpPr>
          <p:spPr bwMode="auto">
            <a:xfrm>
              <a:off x="3501673" y="2976563"/>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[ 1 ]</a:t>
              </a:r>
            </a:p>
          </p:txBody>
        </p:sp>
        <p:sp>
          <p:nvSpPr>
            <p:cNvPr id="24" name="Rectangle 1030">
              <a:extLst>
                <a:ext uri="{FF2B5EF4-FFF2-40B4-BE49-F238E27FC236}">
                  <a16:creationId xmlns:a16="http://schemas.microsoft.com/office/drawing/2014/main" id="{85E66D17-E6F8-4FAA-A80F-74E82E8559FE}"/>
                </a:ext>
              </a:extLst>
            </p:cNvPr>
            <p:cNvSpPr>
              <a:spLocks noChangeArrowheads="1"/>
            </p:cNvSpPr>
            <p:nvPr/>
          </p:nvSpPr>
          <p:spPr bwMode="auto">
            <a:xfrm>
              <a:off x="25146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3</a:t>
              </a:r>
            </a:p>
          </p:txBody>
        </p:sp>
        <p:sp>
          <p:nvSpPr>
            <p:cNvPr id="25" name="Rectangle 1031">
              <a:extLst>
                <a:ext uri="{FF2B5EF4-FFF2-40B4-BE49-F238E27FC236}">
                  <a16:creationId xmlns:a16="http://schemas.microsoft.com/office/drawing/2014/main" id="{0CFB80C8-27D6-4A14-A654-AD55CD19F04E}"/>
                </a:ext>
              </a:extLst>
            </p:cNvPr>
            <p:cNvSpPr>
              <a:spLocks noChangeArrowheads="1"/>
            </p:cNvSpPr>
            <p:nvPr/>
          </p:nvSpPr>
          <p:spPr bwMode="auto">
            <a:xfrm>
              <a:off x="34290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6</a:t>
              </a:r>
            </a:p>
          </p:txBody>
        </p:sp>
        <p:sp>
          <p:nvSpPr>
            <p:cNvPr id="26" name="Rectangle 1032">
              <a:extLst>
                <a:ext uri="{FF2B5EF4-FFF2-40B4-BE49-F238E27FC236}">
                  <a16:creationId xmlns:a16="http://schemas.microsoft.com/office/drawing/2014/main" id="{44999029-3CF1-4B72-A9D5-737CDD8B6ABC}"/>
                </a:ext>
              </a:extLst>
            </p:cNvPr>
            <p:cNvSpPr>
              <a:spLocks noChangeArrowheads="1"/>
            </p:cNvSpPr>
            <p:nvPr/>
          </p:nvSpPr>
          <p:spPr bwMode="auto">
            <a:xfrm>
              <a:off x="43434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7</a:t>
              </a:r>
            </a:p>
          </p:txBody>
        </p:sp>
        <p:sp>
          <p:nvSpPr>
            <p:cNvPr id="27" name="Rectangle 1033">
              <a:extLst>
                <a:ext uri="{FF2B5EF4-FFF2-40B4-BE49-F238E27FC236}">
                  <a16:creationId xmlns:a16="http://schemas.microsoft.com/office/drawing/2014/main" id="{05620B38-DFFB-4482-9634-8166F438A639}"/>
                </a:ext>
              </a:extLst>
            </p:cNvPr>
            <p:cNvSpPr>
              <a:spLocks noChangeArrowheads="1"/>
            </p:cNvSpPr>
            <p:nvPr/>
          </p:nvSpPr>
          <p:spPr bwMode="auto">
            <a:xfrm>
              <a:off x="5257800" y="3429000"/>
              <a:ext cx="914400" cy="914400"/>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11</a:t>
              </a:r>
            </a:p>
          </p:txBody>
        </p:sp>
        <p:sp>
          <p:nvSpPr>
            <p:cNvPr id="28" name="Rectangle 1034">
              <a:extLst>
                <a:ext uri="{FF2B5EF4-FFF2-40B4-BE49-F238E27FC236}">
                  <a16:creationId xmlns:a16="http://schemas.microsoft.com/office/drawing/2014/main" id="{F1B0A8E8-AE0C-4ADE-8705-BF759C1CBEDF}"/>
                </a:ext>
              </a:extLst>
            </p:cNvPr>
            <p:cNvSpPr>
              <a:spLocks noChangeArrowheads="1"/>
            </p:cNvSpPr>
            <p:nvPr/>
          </p:nvSpPr>
          <p:spPr bwMode="auto">
            <a:xfrm>
              <a:off x="6172200" y="3429000"/>
              <a:ext cx="914400" cy="914400"/>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32</a:t>
              </a:r>
            </a:p>
          </p:txBody>
        </p:sp>
        <p:sp>
          <p:nvSpPr>
            <p:cNvPr id="29" name="Rectangle 1035">
              <a:extLst>
                <a:ext uri="{FF2B5EF4-FFF2-40B4-BE49-F238E27FC236}">
                  <a16:creationId xmlns:a16="http://schemas.microsoft.com/office/drawing/2014/main" id="{1054A15B-381D-47BC-BBF7-00E6864BF024}"/>
                </a:ext>
              </a:extLst>
            </p:cNvPr>
            <p:cNvSpPr>
              <a:spLocks noChangeArrowheads="1"/>
            </p:cNvSpPr>
            <p:nvPr/>
          </p:nvSpPr>
          <p:spPr bwMode="auto">
            <a:xfrm>
              <a:off x="7086600" y="3429000"/>
              <a:ext cx="914400" cy="914400"/>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33</a:t>
              </a:r>
            </a:p>
          </p:txBody>
        </p:sp>
        <p:sp>
          <p:nvSpPr>
            <p:cNvPr id="30" name="Rectangle 1036">
              <a:extLst>
                <a:ext uri="{FF2B5EF4-FFF2-40B4-BE49-F238E27FC236}">
                  <a16:creationId xmlns:a16="http://schemas.microsoft.com/office/drawing/2014/main" id="{8653245D-8492-46F2-99FD-65DFAA096249}"/>
                </a:ext>
              </a:extLst>
            </p:cNvPr>
            <p:cNvSpPr>
              <a:spLocks noChangeArrowheads="1"/>
            </p:cNvSpPr>
            <p:nvPr/>
          </p:nvSpPr>
          <p:spPr bwMode="auto">
            <a:xfrm>
              <a:off x="8001000" y="3429000"/>
              <a:ext cx="914400" cy="914400"/>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53</a:t>
              </a:r>
            </a:p>
          </p:txBody>
        </p:sp>
        <p:sp>
          <p:nvSpPr>
            <p:cNvPr id="31" name="Rectangle 1037">
              <a:extLst>
                <a:ext uri="{FF2B5EF4-FFF2-40B4-BE49-F238E27FC236}">
                  <a16:creationId xmlns:a16="http://schemas.microsoft.com/office/drawing/2014/main" id="{5F41371C-A5C6-448D-B73C-4CF132F0A4AC}"/>
                </a:ext>
              </a:extLst>
            </p:cNvPr>
            <p:cNvSpPr>
              <a:spLocks noChangeArrowheads="1"/>
            </p:cNvSpPr>
            <p:nvPr/>
          </p:nvSpPr>
          <p:spPr bwMode="auto">
            <a:xfrm>
              <a:off x="4419600"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[ 2 ]</a:t>
              </a:r>
            </a:p>
          </p:txBody>
        </p:sp>
        <p:sp>
          <p:nvSpPr>
            <p:cNvPr id="32" name="Rectangle 1038">
              <a:extLst>
                <a:ext uri="{FF2B5EF4-FFF2-40B4-BE49-F238E27FC236}">
                  <a16:creationId xmlns:a16="http://schemas.microsoft.com/office/drawing/2014/main" id="{02ADCB60-82E6-491B-AA4F-4F665C00094B}"/>
                </a:ext>
              </a:extLst>
            </p:cNvPr>
            <p:cNvSpPr>
              <a:spLocks noChangeArrowheads="1"/>
            </p:cNvSpPr>
            <p:nvPr/>
          </p:nvSpPr>
          <p:spPr bwMode="auto">
            <a:xfrm>
              <a:off x="5286023"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[ 3 ]</a:t>
              </a:r>
            </a:p>
          </p:txBody>
        </p:sp>
        <p:sp>
          <p:nvSpPr>
            <p:cNvPr id="33" name="Rectangle 1039">
              <a:extLst>
                <a:ext uri="{FF2B5EF4-FFF2-40B4-BE49-F238E27FC236}">
                  <a16:creationId xmlns:a16="http://schemas.microsoft.com/office/drawing/2014/main" id="{65713692-3D95-4EE6-AE9A-C8E298BA758E}"/>
                </a:ext>
              </a:extLst>
            </p:cNvPr>
            <p:cNvSpPr>
              <a:spLocks noChangeArrowheads="1"/>
            </p:cNvSpPr>
            <p:nvPr/>
          </p:nvSpPr>
          <p:spPr bwMode="auto">
            <a:xfrm>
              <a:off x="6248400"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[ 4 ]</a:t>
              </a:r>
            </a:p>
          </p:txBody>
        </p:sp>
        <p:sp>
          <p:nvSpPr>
            <p:cNvPr id="34" name="Rectangle 1040">
              <a:extLst>
                <a:ext uri="{FF2B5EF4-FFF2-40B4-BE49-F238E27FC236}">
                  <a16:creationId xmlns:a16="http://schemas.microsoft.com/office/drawing/2014/main" id="{3A04377D-7D57-4231-9FB7-241A3C29427A}"/>
                </a:ext>
              </a:extLst>
            </p:cNvPr>
            <p:cNvSpPr>
              <a:spLocks noChangeArrowheads="1"/>
            </p:cNvSpPr>
            <p:nvPr/>
          </p:nvSpPr>
          <p:spPr bwMode="auto">
            <a:xfrm>
              <a:off x="7114823"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[ 5 ]</a:t>
              </a:r>
            </a:p>
          </p:txBody>
        </p:sp>
        <p:sp>
          <p:nvSpPr>
            <p:cNvPr id="35" name="Rectangle 1041">
              <a:extLst>
                <a:ext uri="{FF2B5EF4-FFF2-40B4-BE49-F238E27FC236}">
                  <a16:creationId xmlns:a16="http://schemas.microsoft.com/office/drawing/2014/main" id="{90E8690B-2E1F-4248-93C6-3553C3287E8E}"/>
                </a:ext>
              </a:extLst>
            </p:cNvPr>
            <p:cNvSpPr>
              <a:spLocks noChangeArrowheads="1"/>
            </p:cNvSpPr>
            <p:nvPr/>
          </p:nvSpPr>
          <p:spPr bwMode="auto">
            <a:xfrm>
              <a:off x="8077200"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[ 6 ]</a:t>
              </a:r>
            </a:p>
          </p:txBody>
        </p:sp>
        <p:sp>
          <p:nvSpPr>
            <p:cNvPr id="36" name="Text Box 1042">
              <a:extLst>
                <a:ext uri="{FF2B5EF4-FFF2-40B4-BE49-F238E27FC236}">
                  <a16:creationId xmlns:a16="http://schemas.microsoft.com/office/drawing/2014/main" id="{E04FC2D2-CB8C-4381-8E4F-A5F923774739}"/>
                </a:ext>
              </a:extLst>
            </p:cNvPr>
            <p:cNvSpPr txBox="1">
              <a:spLocks noChangeArrowheads="1"/>
            </p:cNvSpPr>
            <p:nvPr/>
          </p:nvSpPr>
          <p:spPr bwMode="auto">
            <a:xfrm>
              <a:off x="3514909" y="5257801"/>
              <a:ext cx="51621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2000" dirty="0"/>
                <a:t>Search for the target in the area before midpoint.</a:t>
              </a:r>
            </a:p>
            <a:p>
              <a:pPr algn="ctr" eaLnBrk="1" hangingPunct="1"/>
              <a:r>
                <a:rPr lang="en-US" altLang="en-US" sz="2000" dirty="0"/>
                <a:t> </a:t>
              </a:r>
            </a:p>
          </p:txBody>
        </p:sp>
        <p:sp>
          <p:nvSpPr>
            <p:cNvPr id="53" name="AutoShape 1043">
              <a:extLst>
                <a:ext uri="{FF2B5EF4-FFF2-40B4-BE49-F238E27FC236}">
                  <a16:creationId xmlns:a16="http://schemas.microsoft.com/office/drawing/2014/main" id="{9F910F67-4067-49D1-ADCE-BA88C5417CB9}"/>
                </a:ext>
              </a:extLst>
            </p:cNvPr>
            <p:cNvSpPr>
              <a:spLocks/>
            </p:cNvSpPr>
            <p:nvPr/>
          </p:nvSpPr>
          <p:spPr bwMode="auto">
            <a:xfrm rot="16200000">
              <a:off x="3619500" y="3314700"/>
              <a:ext cx="533400" cy="2743200"/>
            </a:xfrm>
            <a:prstGeom prst="leftBrace">
              <a:avLst>
                <a:gd name="adj1" fmla="val 42857"/>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pSp>
    </p:spTree>
    <p:extLst>
      <p:ext uri="{BB962C8B-B14F-4D97-AF65-F5344CB8AC3E}">
        <p14:creationId xmlns:p14="http://schemas.microsoft.com/office/powerpoint/2010/main" val="19527379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73</a:t>
            </a:fld>
            <a:endParaRPr lang="en-IN" dirty="0"/>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grpSp>
        <p:nvGrpSpPr>
          <p:cNvPr id="2" name="Group 1"/>
          <p:cNvGrpSpPr/>
          <p:nvPr/>
        </p:nvGrpSpPr>
        <p:grpSpPr>
          <a:xfrm>
            <a:off x="2739188" y="2410329"/>
            <a:ext cx="6705599" cy="3184585"/>
            <a:chOff x="2209801" y="2971800"/>
            <a:chExt cx="6705599" cy="3184585"/>
          </a:xfrm>
        </p:grpSpPr>
        <p:sp>
          <p:nvSpPr>
            <p:cNvPr id="21" name="Rectangle 1027">
              <a:extLst>
                <a:ext uri="{FF2B5EF4-FFF2-40B4-BE49-F238E27FC236}">
                  <a16:creationId xmlns:a16="http://schemas.microsoft.com/office/drawing/2014/main" id="{3C6BBECD-AB29-4335-994B-B08FAC4530D0}"/>
                </a:ext>
              </a:extLst>
            </p:cNvPr>
            <p:cNvSpPr>
              <a:spLocks noChangeArrowheads="1"/>
            </p:cNvSpPr>
            <p:nvPr/>
          </p:nvSpPr>
          <p:spPr bwMode="auto">
            <a:xfrm>
              <a:off x="2635250" y="2976563"/>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[ 0 ]</a:t>
              </a:r>
            </a:p>
          </p:txBody>
        </p:sp>
        <p:sp>
          <p:nvSpPr>
            <p:cNvPr id="37" name="Rectangle 1028">
              <a:extLst>
                <a:ext uri="{FF2B5EF4-FFF2-40B4-BE49-F238E27FC236}">
                  <a16:creationId xmlns:a16="http://schemas.microsoft.com/office/drawing/2014/main" id="{7317B7A6-8B9A-4CC2-852A-2F970F5426DA}"/>
                </a:ext>
              </a:extLst>
            </p:cNvPr>
            <p:cNvSpPr>
              <a:spLocks noChangeArrowheads="1"/>
            </p:cNvSpPr>
            <p:nvPr/>
          </p:nvSpPr>
          <p:spPr bwMode="auto">
            <a:xfrm>
              <a:off x="3501673" y="2976563"/>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[ 1 ]</a:t>
              </a:r>
            </a:p>
          </p:txBody>
        </p:sp>
        <p:sp>
          <p:nvSpPr>
            <p:cNvPr id="38" name="Rectangle 1030">
              <a:extLst>
                <a:ext uri="{FF2B5EF4-FFF2-40B4-BE49-F238E27FC236}">
                  <a16:creationId xmlns:a16="http://schemas.microsoft.com/office/drawing/2014/main" id="{7199CE6B-6F37-48E2-ADE9-0AC81BFC13B6}"/>
                </a:ext>
              </a:extLst>
            </p:cNvPr>
            <p:cNvSpPr>
              <a:spLocks noChangeArrowheads="1"/>
            </p:cNvSpPr>
            <p:nvPr/>
          </p:nvSpPr>
          <p:spPr bwMode="auto">
            <a:xfrm>
              <a:off x="25146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3</a:t>
              </a:r>
            </a:p>
          </p:txBody>
        </p:sp>
        <p:sp>
          <p:nvSpPr>
            <p:cNvPr id="39" name="Rectangle 1031">
              <a:extLst>
                <a:ext uri="{FF2B5EF4-FFF2-40B4-BE49-F238E27FC236}">
                  <a16:creationId xmlns:a16="http://schemas.microsoft.com/office/drawing/2014/main" id="{F3BD0F27-7E73-4AF3-A1F2-D182335271B1}"/>
                </a:ext>
              </a:extLst>
            </p:cNvPr>
            <p:cNvSpPr>
              <a:spLocks noChangeArrowheads="1"/>
            </p:cNvSpPr>
            <p:nvPr/>
          </p:nvSpPr>
          <p:spPr bwMode="auto">
            <a:xfrm>
              <a:off x="3429000" y="3429000"/>
              <a:ext cx="914400" cy="914400"/>
            </a:xfrm>
            <a:prstGeom prst="rect">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6</a:t>
              </a:r>
            </a:p>
          </p:txBody>
        </p:sp>
        <p:sp>
          <p:nvSpPr>
            <p:cNvPr id="40" name="Rectangle 1032">
              <a:extLst>
                <a:ext uri="{FF2B5EF4-FFF2-40B4-BE49-F238E27FC236}">
                  <a16:creationId xmlns:a16="http://schemas.microsoft.com/office/drawing/2014/main" id="{32ADD496-4DAC-4056-A731-79A6F47A323A}"/>
                </a:ext>
              </a:extLst>
            </p:cNvPr>
            <p:cNvSpPr>
              <a:spLocks noChangeArrowheads="1"/>
            </p:cNvSpPr>
            <p:nvPr/>
          </p:nvSpPr>
          <p:spPr bwMode="auto">
            <a:xfrm>
              <a:off x="43434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7</a:t>
              </a:r>
            </a:p>
          </p:txBody>
        </p:sp>
        <p:sp>
          <p:nvSpPr>
            <p:cNvPr id="41" name="Rectangle 1033">
              <a:extLst>
                <a:ext uri="{FF2B5EF4-FFF2-40B4-BE49-F238E27FC236}">
                  <a16:creationId xmlns:a16="http://schemas.microsoft.com/office/drawing/2014/main" id="{7BC42E11-53DC-43DE-BA3E-AE25A0A98D3D}"/>
                </a:ext>
              </a:extLst>
            </p:cNvPr>
            <p:cNvSpPr>
              <a:spLocks noChangeArrowheads="1"/>
            </p:cNvSpPr>
            <p:nvPr/>
          </p:nvSpPr>
          <p:spPr bwMode="auto">
            <a:xfrm>
              <a:off x="5257800" y="3429000"/>
              <a:ext cx="914400" cy="914400"/>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11</a:t>
              </a:r>
            </a:p>
          </p:txBody>
        </p:sp>
        <p:sp>
          <p:nvSpPr>
            <p:cNvPr id="42" name="Rectangle 1034">
              <a:extLst>
                <a:ext uri="{FF2B5EF4-FFF2-40B4-BE49-F238E27FC236}">
                  <a16:creationId xmlns:a16="http://schemas.microsoft.com/office/drawing/2014/main" id="{90C57A57-5B4B-4E56-9250-77969A2475D5}"/>
                </a:ext>
              </a:extLst>
            </p:cNvPr>
            <p:cNvSpPr>
              <a:spLocks noChangeArrowheads="1"/>
            </p:cNvSpPr>
            <p:nvPr/>
          </p:nvSpPr>
          <p:spPr bwMode="auto">
            <a:xfrm>
              <a:off x="6172200" y="3429000"/>
              <a:ext cx="914400" cy="914400"/>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32</a:t>
              </a:r>
            </a:p>
          </p:txBody>
        </p:sp>
        <p:sp>
          <p:nvSpPr>
            <p:cNvPr id="43" name="Rectangle 1035">
              <a:extLst>
                <a:ext uri="{FF2B5EF4-FFF2-40B4-BE49-F238E27FC236}">
                  <a16:creationId xmlns:a16="http://schemas.microsoft.com/office/drawing/2014/main" id="{B084B629-8D84-46D0-AF6B-16D1ADD62087}"/>
                </a:ext>
              </a:extLst>
            </p:cNvPr>
            <p:cNvSpPr>
              <a:spLocks noChangeArrowheads="1"/>
            </p:cNvSpPr>
            <p:nvPr/>
          </p:nvSpPr>
          <p:spPr bwMode="auto">
            <a:xfrm>
              <a:off x="7086600" y="3429000"/>
              <a:ext cx="914400" cy="914400"/>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33</a:t>
              </a:r>
            </a:p>
          </p:txBody>
        </p:sp>
        <p:sp>
          <p:nvSpPr>
            <p:cNvPr id="44" name="Rectangle 1036">
              <a:extLst>
                <a:ext uri="{FF2B5EF4-FFF2-40B4-BE49-F238E27FC236}">
                  <a16:creationId xmlns:a16="http://schemas.microsoft.com/office/drawing/2014/main" id="{E8D013F5-9BE7-4E48-854F-3B62CDC5A51C}"/>
                </a:ext>
              </a:extLst>
            </p:cNvPr>
            <p:cNvSpPr>
              <a:spLocks noChangeArrowheads="1"/>
            </p:cNvSpPr>
            <p:nvPr/>
          </p:nvSpPr>
          <p:spPr bwMode="auto">
            <a:xfrm>
              <a:off x="8001000" y="3429000"/>
              <a:ext cx="914400" cy="914400"/>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53</a:t>
              </a:r>
            </a:p>
          </p:txBody>
        </p:sp>
        <p:sp>
          <p:nvSpPr>
            <p:cNvPr id="45" name="Rectangle 1037">
              <a:extLst>
                <a:ext uri="{FF2B5EF4-FFF2-40B4-BE49-F238E27FC236}">
                  <a16:creationId xmlns:a16="http://schemas.microsoft.com/office/drawing/2014/main" id="{E0DABDCB-8C66-4581-BD58-A7C8119EDE93}"/>
                </a:ext>
              </a:extLst>
            </p:cNvPr>
            <p:cNvSpPr>
              <a:spLocks noChangeArrowheads="1"/>
            </p:cNvSpPr>
            <p:nvPr/>
          </p:nvSpPr>
          <p:spPr bwMode="auto">
            <a:xfrm>
              <a:off x="4419600"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[ 2 ]</a:t>
              </a:r>
            </a:p>
          </p:txBody>
        </p:sp>
        <p:sp>
          <p:nvSpPr>
            <p:cNvPr id="46" name="Rectangle 1038">
              <a:extLst>
                <a:ext uri="{FF2B5EF4-FFF2-40B4-BE49-F238E27FC236}">
                  <a16:creationId xmlns:a16="http://schemas.microsoft.com/office/drawing/2014/main" id="{693BE969-9813-4EFB-8C86-C62EC5336E12}"/>
                </a:ext>
              </a:extLst>
            </p:cNvPr>
            <p:cNvSpPr>
              <a:spLocks noChangeArrowheads="1"/>
            </p:cNvSpPr>
            <p:nvPr/>
          </p:nvSpPr>
          <p:spPr bwMode="auto">
            <a:xfrm>
              <a:off x="5286023"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[ 3 ]</a:t>
              </a:r>
            </a:p>
          </p:txBody>
        </p:sp>
        <p:sp>
          <p:nvSpPr>
            <p:cNvPr id="47" name="Rectangle 1039">
              <a:extLst>
                <a:ext uri="{FF2B5EF4-FFF2-40B4-BE49-F238E27FC236}">
                  <a16:creationId xmlns:a16="http://schemas.microsoft.com/office/drawing/2014/main" id="{24A864AA-8534-44BC-B00B-C5FDF1F02B88}"/>
                </a:ext>
              </a:extLst>
            </p:cNvPr>
            <p:cNvSpPr>
              <a:spLocks noChangeArrowheads="1"/>
            </p:cNvSpPr>
            <p:nvPr/>
          </p:nvSpPr>
          <p:spPr bwMode="auto">
            <a:xfrm>
              <a:off x="6248400"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[ 4 ]</a:t>
              </a:r>
            </a:p>
          </p:txBody>
        </p:sp>
        <p:sp>
          <p:nvSpPr>
            <p:cNvPr id="48" name="Rectangle 1040">
              <a:extLst>
                <a:ext uri="{FF2B5EF4-FFF2-40B4-BE49-F238E27FC236}">
                  <a16:creationId xmlns:a16="http://schemas.microsoft.com/office/drawing/2014/main" id="{04B6C5EF-B2C5-4AD2-B0B6-7BE05E235511}"/>
                </a:ext>
              </a:extLst>
            </p:cNvPr>
            <p:cNvSpPr>
              <a:spLocks noChangeArrowheads="1"/>
            </p:cNvSpPr>
            <p:nvPr/>
          </p:nvSpPr>
          <p:spPr bwMode="auto">
            <a:xfrm>
              <a:off x="7114823"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[ 5 ]</a:t>
              </a:r>
            </a:p>
          </p:txBody>
        </p:sp>
        <p:sp>
          <p:nvSpPr>
            <p:cNvPr id="49" name="Rectangle 1041">
              <a:extLst>
                <a:ext uri="{FF2B5EF4-FFF2-40B4-BE49-F238E27FC236}">
                  <a16:creationId xmlns:a16="http://schemas.microsoft.com/office/drawing/2014/main" id="{3F700FB6-C5A2-4EDB-8866-767A15F8918A}"/>
                </a:ext>
              </a:extLst>
            </p:cNvPr>
            <p:cNvSpPr>
              <a:spLocks noChangeArrowheads="1"/>
            </p:cNvSpPr>
            <p:nvPr/>
          </p:nvSpPr>
          <p:spPr bwMode="auto">
            <a:xfrm>
              <a:off x="8077200"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[ 6 ]</a:t>
              </a:r>
            </a:p>
          </p:txBody>
        </p:sp>
        <p:sp>
          <p:nvSpPr>
            <p:cNvPr id="50" name="Line 1044">
              <a:extLst>
                <a:ext uri="{FF2B5EF4-FFF2-40B4-BE49-F238E27FC236}">
                  <a16:creationId xmlns:a16="http://schemas.microsoft.com/office/drawing/2014/main" id="{9E26A2BE-A5C3-44C6-BDC5-C0D50FE41F0F}"/>
                </a:ext>
              </a:extLst>
            </p:cNvPr>
            <p:cNvSpPr>
              <a:spLocks noChangeShapeType="1"/>
            </p:cNvSpPr>
            <p:nvPr/>
          </p:nvSpPr>
          <p:spPr bwMode="auto">
            <a:xfrm>
              <a:off x="3886200" y="4495800"/>
              <a:ext cx="0" cy="129540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IN"/>
            </a:p>
          </p:txBody>
        </p:sp>
        <p:sp>
          <p:nvSpPr>
            <p:cNvPr id="51" name="Text Box 1045">
              <a:extLst>
                <a:ext uri="{FF2B5EF4-FFF2-40B4-BE49-F238E27FC236}">
                  <a16:creationId xmlns:a16="http://schemas.microsoft.com/office/drawing/2014/main" id="{08D66DEC-55FA-4291-B9D5-D9FA95510BC0}"/>
                </a:ext>
              </a:extLst>
            </p:cNvPr>
            <p:cNvSpPr txBox="1">
              <a:spLocks noChangeArrowheads="1"/>
            </p:cNvSpPr>
            <p:nvPr/>
          </p:nvSpPr>
          <p:spPr bwMode="auto">
            <a:xfrm>
              <a:off x="2209801" y="5756275"/>
              <a:ext cx="29851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000" dirty="0"/>
                <a:t>Find approximate midpoint</a:t>
              </a:r>
            </a:p>
          </p:txBody>
        </p:sp>
      </p:grpSp>
    </p:spTree>
    <p:extLst>
      <p:ext uri="{BB962C8B-B14F-4D97-AF65-F5344CB8AC3E}">
        <p14:creationId xmlns:p14="http://schemas.microsoft.com/office/powerpoint/2010/main" val="304315794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74</a:t>
            </a:fld>
            <a:endParaRPr lang="en-IN" dirty="0"/>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grpSp>
        <p:nvGrpSpPr>
          <p:cNvPr id="3" name="Group 2"/>
          <p:cNvGrpSpPr/>
          <p:nvPr/>
        </p:nvGrpSpPr>
        <p:grpSpPr>
          <a:xfrm>
            <a:off x="2562724" y="2554708"/>
            <a:ext cx="6705600" cy="3184585"/>
            <a:chOff x="2209800" y="2971800"/>
            <a:chExt cx="6705600" cy="3184585"/>
          </a:xfrm>
        </p:grpSpPr>
        <p:sp>
          <p:nvSpPr>
            <p:cNvPr id="22" name="Rectangle 1027">
              <a:extLst>
                <a:ext uri="{FF2B5EF4-FFF2-40B4-BE49-F238E27FC236}">
                  <a16:creationId xmlns:a16="http://schemas.microsoft.com/office/drawing/2014/main" id="{470DF844-0B4E-4D4E-ABEB-F202844B82FB}"/>
                </a:ext>
              </a:extLst>
            </p:cNvPr>
            <p:cNvSpPr>
              <a:spLocks noChangeArrowheads="1"/>
            </p:cNvSpPr>
            <p:nvPr/>
          </p:nvSpPr>
          <p:spPr bwMode="auto">
            <a:xfrm>
              <a:off x="2635250" y="2976563"/>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[ 0 ]</a:t>
              </a:r>
            </a:p>
          </p:txBody>
        </p:sp>
        <p:sp>
          <p:nvSpPr>
            <p:cNvPr id="23" name="Rectangle 1028">
              <a:extLst>
                <a:ext uri="{FF2B5EF4-FFF2-40B4-BE49-F238E27FC236}">
                  <a16:creationId xmlns:a16="http://schemas.microsoft.com/office/drawing/2014/main" id="{40957741-97C4-49CC-804B-DF0A2DC4837C}"/>
                </a:ext>
              </a:extLst>
            </p:cNvPr>
            <p:cNvSpPr>
              <a:spLocks noChangeArrowheads="1"/>
            </p:cNvSpPr>
            <p:nvPr/>
          </p:nvSpPr>
          <p:spPr bwMode="auto">
            <a:xfrm>
              <a:off x="3501673" y="2976563"/>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[ 1 ]</a:t>
              </a:r>
            </a:p>
          </p:txBody>
        </p:sp>
        <p:sp>
          <p:nvSpPr>
            <p:cNvPr id="24" name="Rectangle 1030">
              <a:extLst>
                <a:ext uri="{FF2B5EF4-FFF2-40B4-BE49-F238E27FC236}">
                  <a16:creationId xmlns:a16="http://schemas.microsoft.com/office/drawing/2014/main" id="{C12752B7-8B58-4648-8CCE-052228282523}"/>
                </a:ext>
              </a:extLst>
            </p:cNvPr>
            <p:cNvSpPr>
              <a:spLocks noChangeArrowheads="1"/>
            </p:cNvSpPr>
            <p:nvPr/>
          </p:nvSpPr>
          <p:spPr bwMode="auto">
            <a:xfrm>
              <a:off x="25146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3</a:t>
              </a:r>
            </a:p>
          </p:txBody>
        </p:sp>
        <p:sp>
          <p:nvSpPr>
            <p:cNvPr id="25" name="Rectangle 1031">
              <a:extLst>
                <a:ext uri="{FF2B5EF4-FFF2-40B4-BE49-F238E27FC236}">
                  <a16:creationId xmlns:a16="http://schemas.microsoft.com/office/drawing/2014/main" id="{9622C1B5-3BBA-4BDA-B692-26EF2C266078}"/>
                </a:ext>
              </a:extLst>
            </p:cNvPr>
            <p:cNvSpPr>
              <a:spLocks noChangeArrowheads="1"/>
            </p:cNvSpPr>
            <p:nvPr/>
          </p:nvSpPr>
          <p:spPr bwMode="auto">
            <a:xfrm>
              <a:off x="3429000" y="3429000"/>
              <a:ext cx="914400" cy="914400"/>
            </a:xfrm>
            <a:prstGeom prst="rect">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6</a:t>
              </a:r>
            </a:p>
          </p:txBody>
        </p:sp>
        <p:sp>
          <p:nvSpPr>
            <p:cNvPr id="26" name="Rectangle 1032">
              <a:extLst>
                <a:ext uri="{FF2B5EF4-FFF2-40B4-BE49-F238E27FC236}">
                  <a16:creationId xmlns:a16="http://schemas.microsoft.com/office/drawing/2014/main" id="{5C71D8D4-302E-49B8-AC12-AC96AFB89333}"/>
                </a:ext>
              </a:extLst>
            </p:cNvPr>
            <p:cNvSpPr>
              <a:spLocks noChangeArrowheads="1"/>
            </p:cNvSpPr>
            <p:nvPr/>
          </p:nvSpPr>
          <p:spPr bwMode="auto">
            <a:xfrm>
              <a:off x="43434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7</a:t>
              </a:r>
            </a:p>
          </p:txBody>
        </p:sp>
        <p:sp>
          <p:nvSpPr>
            <p:cNvPr id="27" name="Rectangle 1033">
              <a:extLst>
                <a:ext uri="{FF2B5EF4-FFF2-40B4-BE49-F238E27FC236}">
                  <a16:creationId xmlns:a16="http://schemas.microsoft.com/office/drawing/2014/main" id="{69E9C926-3B46-45F1-BCE1-E481D3B8E921}"/>
                </a:ext>
              </a:extLst>
            </p:cNvPr>
            <p:cNvSpPr>
              <a:spLocks noChangeArrowheads="1"/>
            </p:cNvSpPr>
            <p:nvPr/>
          </p:nvSpPr>
          <p:spPr bwMode="auto">
            <a:xfrm>
              <a:off x="5257800" y="3429000"/>
              <a:ext cx="914400" cy="914400"/>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11</a:t>
              </a:r>
            </a:p>
          </p:txBody>
        </p:sp>
        <p:sp>
          <p:nvSpPr>
            <p:cNvPr id="28" name="Rectangle 1034">
              <a:extLst>
                <a:ext uri="{FF2B5EF4-FFF2-40B4-BE49-F238E27FC236}">
                  <a16:creationId xmlns:a16="http://schemas.microsoft.com/office/drawing/2014/main" id="{AEB1F0E5-B3A4-4EA7-BAFF-D9793537FC23}"/>
                </a:ext>
              </a:extLst>
            </p:cNvPr>
            <p:cNvSpPr>
              <a:spLocks noChangeArrowheads="1"/>
            </p:cNvSpPr>
            <p:nvPr/>
          </p:nvSpPr>
          <p:spPr bwMode="auto">
            <a:xfrm>
              <a:off x="6172200" y="3429000"/>
              <a:ext cx="914400" cy="914400"/>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32</a:t>
              </a:r>
            </a:p>
          </p:txBody>
        </p:sp>
        <p:sp>
          <p:nvSpPr>
            <p:cNvPr id="29" name="Rectangle 1035">
              <a:extLst>
                <a:ext uri="{FF2B5EF4-FFF2-40B4-BE49-F238E27FC236}">
                  <a16:creationId xmlns:a16="http://schemas.microsoft.com/office/drawing/2014/main" id="{D1A369C4-1DF3-4E40-A048-2969780F4C65}"/>
                </a:ext>
              </a:extLst>
            </p:cNvPr>
            <p:cNvSpPr>
              <a:spLocks noChangeArrowheads="1"/>
            </p:cNvSpPr>
            <p:nvPr/>
          </p:nvSpPr>
          <p:spPr bwMode="auto">
            <a:xfrm>
              <a:off x="7086600" y="3429000"/>
              <a:ext cx="914400" cy="914400"/>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33</a:t>
              </a:r>
            </a:p>
          </p:txBody>
        </p:sp>
        <p:sp>
          <p:nvSpPr>
            <p:cNvPr id="30" name="Rectangle 1036">
              <a:extLst>
                <a:ext uri="{FF2B5EF4-FFF2-40B4-BE49-F238E27FC236}">
                  <a16:creationId xmlns:a16="http://schemas.microsoft.com/office/drawing/2014/main" id="{5A4F53E3-DA6A-4980-8CE1-38C0B289A31C}"/>
                </a:ext>
              </a:extLst>
            </p:cNvPr>
            <p:cNvSpPr>
              <a:spLocks noChangeArrowheads="1"/>
            </p:cNvSpPr>
            <p:nvPr/>
          </p:nvSpPr>
          <p:spPr bwMode="auto">
            <a:xfrm>
              <a:off x="8001000" y="3429000"/>
              <a:ext cx="914400" cy="914400"/>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53</a:t>
              </a:r>
            </a:p>
          </p:txBody>
        </p:sp>
        <p:sp>
          <p:nvSpPr>
            <p:cNvPr id="31" name="Rectangle 1037">
              <a:extLst>
                <a:ext uri="{FF2B5EF4-FFF2-40B4-BE49-F238E27FC236}">
                  <a16:creationId xmlns:a16="http://schemas.microsoft.com/office/drawing/2014/main" id="{2E780F90-0D21-4AF7-A3B7-FABF0D9440B7}"/>
                </a:ext>
              </a:extLst>
            </p:cNvPr>
            <p:cNvSpPr>
              <a:spLocks noChangeArrowheads="1"/>
            </p:cNvSpPr>
            <p:nvPr/>
          </p:nvSpPr>
          <p:spPr bwMode="auto">
            <a:xfrm>
              <a:off x="4419600"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[ 2 ]</a:t>
              </a:r>
            </a:p>
          </p:txBody>
        </p:sp>
        <p:sp>
          <p:nvSpPr>
            <p:cNvPr id="32" name="Rectangle 1038">
              <a:extLst>
                <a:ext uri="{FF2B5EF4-FFF2-40B4-BE49-F238E27FC236}">
                  <a16:creationId xmlns:a16="http://schemas.microsoft.com/office/drawing/2014/main" id="{B9522CAD-7F9D-41E4-B8DA-2CE6D0594847}"/>
                </a:ext>
              </a:extLst>
            </p:cNvPr>
            <p:cNvSpPr>
              <a:spLocks noChangeArrowheads="1"/>
            </p:cNvSpPr>
            <p:nvPr/>
          </p:nvSpPr>
          <p:spPr bwMode="auto">
            <a:xfrm>
              <a:off x="5286023"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[ 3 ]</a:t>
              </a:r>
            </a:p>
          </p:txBody>
        </p:sp>
        <p:sp>
          <p:nvSpPr>
            <p:cNvPr id="33" name="Rectangle 1039">
              <a:extLst>
                <a:ext uri="{FF2B5EF4-FFF2-40B4-BE49-F238E27FC236}">
                  <a16:creationId xmlns:a16="http://schemas.microsoft.com/office/drawing/2014/main" id="{86430531-9F9D-47E4-9145-BBB7CF2281FA}"/>
                </a:ext>
              </a:extLst>
            </p:cNvPr>
            <p:cNvSpPr>
              <a:spLocks noChangeArrowheads="1"/>
            </p:cNvSpPr>
            <p:nvPr/>
          </p:nvSpPr>
          <p:spPr bwMode="auto">
            <a:xfrm>
              <a:off x="6248400"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[ 4 ]</a:t>
              </a:r>
            </a:p>
          </p:txBody>
        </p:sp>
        <p:sp>
          <p:nvSpPr>
            <p:cNvPr id="34" name="Rectangle 1040">
              <a:extLst>
                <a:ext uri="{FF2B5EF4-FFF2-40B4-BE49-F238E27FC236}">
                  <a16:creationId xmlns:a16="http://schemas.microsoft.com/office/drawing/2014/main" id="{E5D26849-7DE5-4188-BECA-51C72DADC51F}"/>
                </a:ext>
              </a:extLst>
            </p:cNvPr>
            <p:cNvSpPr>
              <a:spLocks noChangeArrowheads="1"/>
            </p:cNvSpPr>
            <p:nvPr/>
          </p:nvSpPr>
          <p:spPr bwMode="auto">
            <a:xfrm>
              <a:off x="7114823"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[ 5 ]</a:t>
              </a:r>
            </a:p>
          </p:txBody>
        </p:sp>
        <p:sp>
          <p:nvSpPr>
            <p:cNvPr id="35" name="Rectangle 1041">
              <a:extLst>
                <a:ext uri="{FF2B5EF4-FFF2-40B4-BE49-F238E27FC236}">
                  <a16:creationId xmlns:a16="http://schemas.microsoft.com/office/drawing/2014/main" id="{95CBB9A5-723D-4D0B-909B-00DE483B589B}"/>
                </a:ext>
              </a:extLst>
            </p:cNvPr>
            <p:cNvSpPr>
              <a:spLocks noChangeArrowheads="1"/>
            </p:cNvSpPr>
            <p:nvPr/>
          </p:nvSpPr>
          <p:spPr bwMode="auto">
            <a:xfrm>
              <a:off x="8077200"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[ 6 ]</a:t>
              </a:r>
            </a:p>
          </p:txBody>
        </p:sp>
        <p:sp>
          <p:nvSpPr>
            <p:cNvPr id="36" name="Line 1042">
              <a:extLst>
                <a:ext uri="{FF2B5EF4-FFF2-40B4-BE49-F238E27FC236}">
                  <a16:creationId xmlns:a16="http://schemas.microsoft.com/office/drawing/2014/main" id="{57ACB09E-7390-4123-ACDB-5862B97707F4}"/>
                </a:ext>
              </a:extLst>
            </p:cNvPr>
            <p:cNvSpPr>
              <a:spLocks noChangeShapeType="1"/>
            </p:cNvSpPr>
            <p:nvPr/>
          </p:nvSpPr>
          <p:spPr bwMode="auto">
            <a:xfrm>
              <a:off x="3886200" y="4495800"/>
              <a:ext cx="0" cy="129540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IN"/>
            </a:p>
          </p:txBody>
        </p:sp>
        <p:sp>
          <p:nvSpPr>
            <p:cNvPr id="52" name="Text Box 1043">
              <a:extLst>
                <a:ext uri="{FF2B5EF4-FFF2-40B4-BE49-F238E27FC236}">
                  <a16:creationId xmlns:a16="http://schemas.microsoft.com/office/drawing/2014/main" id="{B57DEAC0-603C-41D2-83C7-B7617C1473EC}"/>
                </a:ext>
              </a:extLst>
            </p:cNvPr>
            <p:cNvSpPr txBox="1">
              <a:spLocks noChangeArrowheads="1"/>
            </p:cNvSpPr>
            <p:nvPr/>
          </p:nvSpPr>
          <p:spPr bwMode="auto">
            <a:xfrm>
              <a:off x="2209800" y="5756275"/>
              <a:ext cx="33521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000" dirty="0"/>
                <a:t>Target = key of midpoint? NO.</a:t>
              </a:r>
            </a:p>
          </p:txBody>
        </p:sp>
      </p:grpSp>
    </p:spTree>
    <p:extLst>
      <p:ext uri="{BB962C8B-B14F-4D97-AF65-F5344CB8AC3E}">
        <p14:creationId xmlns:p14="http://schemas.microsoft.com/office/powerpoint/2010/main" val="273106175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75</a:t>
            </a:fld>
            <a:endParaRPr lang="en-IN" dirty="0"/>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grpSp>
        <p:nvGrpSpPr>
          <p:cNvPr id="2" name="Group 1"/>
          <p:cNvGrpSpPr/>
          <p:nvPr/>
        </p:nvGrpSpPr>
        <p:grpSpPr>
          <a:xfrm>
            <a:off x="2514598" y="2458455"/>
            <a:ext cx="6705600" cy="3184585"/>
            <a:chOff x="2209800" y="2971800"/>
            <a:chExt cx="6705600" cy="3184585"/>
          </a:xfrm>
        </p:grpSpPr>
        <p:sp>
          <p:nvSpPr>
            <p:cNvPr id="21" name="Rectangle 1027">
              <a:extLst>
                <a:ext uri="{FF2B5EF4-FFF2-40B4-BE49-F238E27FC236}">
                  <a16:creationId xmlns:a16="http://schemas.microsoft.com/office/drawing/2014/main" id="{89E45B33-64B0-466E-A6C6-1F2CF9B95E28}"/>
                </a:ext>
              </a:extLst>
            </p:cNvPr>
            <p:cNvSpPr>
              <a:spLocks noChangeArrowheads="1"/>
            </p:cNvSpPr>
            <p:nvPr/>
          </p:nvSpPr>
          <p:spPr bwMode="auto">
            <a:xfrm>
              <a:off x="2635250" y="2976563"/>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[ 0 ]</a:t>
              </a:r>
            </a:p>
          </p:txBody>
        </p:sp>
        <p:sp>
          <p:nvSpPr>
            <p:cNvPr id="37" name="Rectangle 1028">
              <a:extLst>
                <a:ext uri="{FF2B5EF4-FFF2-40B4-BE49-F238E27FC236}">
                  <a16:creationId xmlns:a16="http://schemas.microsoft.com/office/drawing/2014/main" id="{8B1E086C-2B6E-48FB-8153-231CF72E8FF1}"/>
                </a:ext>
              </a:extLst>
            </p:cNvPr>
            <p:cNvSpPr>
              <a:spLocks noChangeArrowheads="1"/>
            </p:cNvSpPr>
            <p:nvPr/>
          </p:nvSpPr>
          <p:spPr bwMode="auto">
            <a:xfrm>
              <a:off x="3501673" y="2976563"/>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[ 1 ]</a:t>
              </a:r>
            </a:p>
          </p:txBody>
        </p:sp>
        <p:sp>
          <p:nvSpPr>
            <p:cNvPr id="38" name="Rectangle 1030">
              <a:extLst>
                <a:ext uri="{FF2B5EF4-FFF2-40B4-BE49-F238E27FC236}">
                  <a16:creationId xmlns:a16="http://schemas.microsoft.com/office/drawing/2014/main" id="{70C1FE3A-8D07-4CF7-BC21-19CAE5F77243}"/>
                </a:ext>
              </a:extLst>
            </p:cNvPr>
            <p:cNvSpPr>
              <a:spLocks noChangeArrowheads="1"/>
            </p:cNvSpPr>
            <p:nvPr/>
          </p:nvSpPr>
          <p:spPr bwMode="auto">
            <a:xfrm>
              <a:off x="25146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3</a:t>
              </a:r>
            </a:p>
          </p:txBody>
        </p:sp>
        <p:sp>
          <p:nvSpPr>
            <p:cNvPr id="39" name="Rectangle 1031">
              <a:extLst>
                <a:ext uri="{FF2B5EF4-FFF2-40B4-BE49-F238E27FC236}">
                  <a16:creationId xmlns:a16="http://schemas.microsoft.com/office/drawing/2014/main" id="{F64A4537-F75F-4F99-B224-F4DB9A071D6E}"/>
                </a:ext>
              </a:extLst>
            </p:cNvPr>
            <p:cNvSpPr>
              <a:spLocks noChangeArrowheads="1"/>
            </p:cNvSpPr>
            <p:nvPr/>
          </p:nvSpPr>
          <p:spPr bwMode="auto">
            <a:xfrm>
              <a:off x="3429000" y="3429000"/>
              <a:ext cx="914400" cy="914400"/>
            </a:xfrm>
            <a:prstGeom prst="rect">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6</a:t>
              </a:r>
            </a:p>
          </p:txBody>
        </p:sp>
        <p:sp>
          <p:nvSpPr>
            <p:cNvPr id="40" name="Rectangle 1032">
              <a:extLst>
                <a:ext uri="{FF2B5EF4-FFF2-40B4-BE49-F238E27FC236}">
                  <a16:creationId xmlns:a16="http://schemas.microsoft.com/office/drawing/2014/main" id="{7ED49C68-4177-4952-97C4-F95C5EAB25CF}"/>
                </a:ext>
              </a:extLst>
            </p:cNvPr>
            <p:cNvSpPr>
              <a:spLocks noChangeArrowheads="1"/>
            </p:cNvSpPr>
            <p:nvPr/>
          </p:nvSpPr>
          <p:spPr bwMode="auto">
            <a:xfrm>
              <a:off x="43434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7</a:t>
              </a:r>
            </a:p>
          </p:txBody>
        </p:sp>
        <p:sp>
          <p:nvSpPr>
            <p:cNvPr id="41" name="Rectangle 1033">
              <a:extLst>
                <a:ext uri="{FF2B5EF4-FFF2-40B4-BE49-F238E27FC236}">
                  <a16:creationId xmlns:a16="http://schemas.microsoft.com/office/drawing/2014/main" id="{59AD4AF8-4C5E-426D-A5ED-DB8C341CC2A8}"/>
                </a:ext>
              </a:extLst>
            </p:cNvPr>
            <p:cNvSpPr>
              <a:spLocks noChangeArrowheads="1"/>
            </p:cNvSpPr>
            <p:nvPr/>
          </p:nvSpPr>
          <p:spPr bwMode="auto">
            <a:xfrm>
              <a:off x="5257800" y="3429000"/>
              <a:ext cx="914400" cy="914400"/>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11</a:t>
              </a:r>
            </a:p>
          </p:txBody>
        </p:sp>
        <p:sp>
          <p:nvSpPr>
            <p:cNvPr id="42" name="Rectangle 1034">
              <a:extLst>
                <a:ext uri="{FF2B5EF4-FFF2-40B4-BE49-F238E27FC236}">
                  <a16:creationId xmlns:a16="http://schemas.microsoft.com/office/drawing/2014/main" id="{A9D2EF1B-8A71-49E1-861E-1CCD082EF5B1}"/>
                </a:ext>
              </a:extLst>
            </p:cNvPr>
            <p:cNvSpPr>
              <a:spLocks noChangeArrowheads="1"/>
            </p:cNvSpPr>
            <p:nvPr/>
          </p:nvSpPr>
          <p:spPr bwMode="auto">
            <a:xfrm>
              <a:off x="6172200" y="3429000"/>
              <a:ext cx="914400" cy="914400"/>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32</a:t>
              </a:r>
            </a:p>
          </p:txBody>
        </p:sp>
        <p:sp>
          <p:nvSpPr>
            <p:cNvPr id="43" name="Rectangle 1035">
              <a:extLst>
                <a:ext uri="{FF2B5EF4-FFF2-40B4-BE49-F238E27FC236}">
                  <a16:creationId xmlns:a16="http://schemas.microsoft.com/office/drawing/2014/main" id="{73B6636F-F77E-4F2A-B61F-014AFC9927A9}"/>
                </a:ext>
              </a:extLst>
            </p:cNvPr>
            <p:cNvSpPr>
              <a:spLocks noChangeArrowheads="1"/>
            </p:cNvSpPr>
            <p:nvPr/>
          </p:nvSpPr>
          <p:spPr bwMode="auto">
            <a:xfrm>
              <a:off x="7086600" y="3429000"/>
              <a:ext cx="914400" cy="914400"/>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33</a:t>
              </a:r>
            </a:p>
          </p:txBody>
        </p:sp>
        <p:sp>
          <p:nvSpPr>
            <p:cNvPr id="44" name="Rectangle 1036">
              <a:extLst>
                <a:ext uri="{FF2B5EF4-FFF2-40B4-BE49-F238E27FC236}">
                  <a16:creationId xmlns:a16="http://schemas.microsoft.com/office/drawing/2014/main" id="{3416921E-6278-4EAB-872C-D8EED355588A}"/>
                </a:ext>
              </a:extLst>
            </p:cNvPr>
            <p:cNvSpPr>
              <a:spLocks noChangeArrowheads="1"/>
            </p:cNvSpPr>
            <p:nvPr/>
          </p:nvSpPr>
          <p:spPr bwMode="auto">
            <a:xfrm>
              <a:off x="8001000" y="3429000"/>
              <a:ext cx="914400" cy="914400"/>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53</a:t>
              </a:r>
            </a:p>
          </p:txBody>
        </p:sp>
        <p:sp>
          <p:nvSpPr>
            <p:cNvPr id="45" name="Rectangle 1037">
              <a:extLst>
                <a:ext uri="{FF2B5EF4-FFF2-40B4-BE49-F238E27FC236}">
                  <a16:creationId xmlns:a16="http://schemas.microsoft.com/office/drawing/2014/main" id="{31745523-99B8-4015-BCCA-11027B5215FF}"/>
                </a:ext>
              </a:extLst>
            </p:cNvPr>
            <p:cNvSpPr>
              <a:spLocks noChangeArrowheads="1"/>
            </p:cNvSpPr>
            <p:nvPr/>
          </p:nvSpPr>
          <p:spPr bwMode="auto">
            <a:xfrm>
              <a:off x="4419600"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[ 2 ]</a:t>
              </a:r>
            </a:p>
          </p:txBody>
        </p:sp>
        <p:sp>
          <p:nvSpPr>
            <p:cNvPr id="46" name="Rectangle 1038">
              <a:extLst>
                <a:ext uri="{FF2B5EF4-FFF2-40B4-BE49-F238E27FC236}">
                  <a16:creationId xmlns:a16="http://schemas.microsoft.com/office/drawing/2014/main" id="{B12270EB-4325-43AE-BA56-AF320AE70F44}"/>
                </a:ext>
              </a:extLst>
            </p:cNvPr>
            <p:cNvSpPr>
              <a:spLocks noChangeArrowheads="1"/>
            </p:cNvSpPr>
            <p:nvPr/>
          </p:nvSpPr>
          <p:spPr bwMode="auto">
            <a:xfrm>
              <a:off x="5286023"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[ 3 ]</a:t>
              </a:r>
            </a:p>
          </p:txBody>
        </p:sp>
        <p:sp>
          <p:nvSpPr>
            <p:cNvPr id="47" name="Rectangle 1039">
              <a:extLst>
                <a:ext uri="{FF2B5EF4-FFF2-40B4-BE49-F238E27FC236}">
                  <a16:creationId xmlns:a16="http://schemas.microsoft.com/office/drawing/2014/main" id="{955A7823-28CE-4E29-9FF0-A1BAC445524B}"/>
                </a:ext>
              </a:extLst>
            </p:cNvPr>
            <p:cNvSpPr>
              <a:spLocks noChangeArrowheads="1"/>
            </p:cNvSpPr>
            <p:nvPr/>
          </p:nvSpPr>
          <p:spPr bwMode="auto">
            <a:xfrm>
              <a:off x="6248400"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[ 4 ]</a:t>
              </a:r>
            </a:p>
          </p:txBody>
        </p:sp>
        <p:sp>
          <p:nvSpPr>
            <p:cNvPr id="48" name="Rectangle 1040">
              <a:extLst>
                <a:ext uri="{FF2B5EF4-FFF2-40B4-BE49-F238E27FC236}">
                  <a16:creationId xmlns:a16="http://schemas.microsoft.com/office/drawing/2014/main" id="{9E0F9A7A-03F3-43FB-9E1F-6C436E29088E}"/>
                </a:ext>
              </a:extLst>
            </p:cNvPr>
            <p:cNvSpPr>
              <a:spLocks noChangeArrowheads="1"/>
            </p:cNvSpPr>
            <p:nvPr/>
          </p:nvSpPr>
          <p:spPr bwMode="auto">
            <a:xfrm>
              <a:off x="7114823"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[ 5 ]</a:t>
              </a:r>
            </a:p>
          </p:txBody>
        </p:sp>
        <p:sp>
          <p:nvSpPr>
            <p:cNvPr id="49" name="Rectangle 1041">
              <a:extLst>
                <a:ext uri="{FF2B5EF4-FFF2-40B4-BE49-F238E27FC236}">
                  <a16:creationId xmlns:a16="http://schemas.microsoft.com/office/drawing/2014/main" id="{3AC056B6-8B12-4642-886C-9498F9F7BFE3}"/>
                </a:ext>
              </a:extLst>
            </p:cNvPr>
            <p:cNvSpPr>
              <a:spLocks noChangeArrowheads="1"/>
            </p:cNvSpPr>
            <p:nvPr/>
          </p:nvSpPr>
          <p:spPr bwMode="auto">
            <a:xfrm>
              <a:off x="8077200"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[ 6 ]</a:t>
              </a:r>
            </a:p>
          </p:txBody>
        </p:sp>
        <p:sp>
          <p:nvSpPr>
            <p:cNvPr id="50" name="Line 1042">
              <a:extLst>
                <a:ext uri="{FF2B5EF4-FFF2-40B4-BE49-F238E27FC236}">
                  <a16:creationId xmlns:a16="http://schemas.microsoft.com/office/drawing/2014/main" id="{1A738586-3B82-4ADE-9FD7-4D426720DC7D}"/>
                </a:ext>
              </a:extLst>
            </p:cNvPr>
            <p:cNvSpPr>
              <a:spLocks noChangeShapeType="1"/>
            </p:cNvSpPr>
            <p:nvPr/>
          </p:nvSpPr>
          <p:spPr bwMode="auto">
            <a:xfrm>
              <a:off x="3886200" y="4495800"/>
              <a:ext cx="0" cy="129540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IN"/>
            </a:p>
          </p:txBody>
        </p:sp>
        <p:sp>
          <p:nvSpPr>
            <p:cNvPr id="51" name="Text Box 1043">
              <a:extLst>
                <a:ext uri="{FF2B5EF4-FFF2-40B4-BE49-F238E27FC236}">
                  <a16:creationId xmlns:a16="http://schemas.microsoft.com/office/drawing/2014/main" id="{E9D16163-C416-4BC8-9189-BDB1F3972E04}"/>
                </a:ext>
              </a:extLst>
            </p:cNvPr>
            <p:cNvSpPr txBox="1">
              <a:spLocks noChangeArrowheads="1"/>
            </p:cNvSpPr>
            <p:nvPr/>
          </p:nvSpPr>
          <p:spPr bwMode="auto">
            <a:xfrm>
              <a:off x="2209800" y="5756275"/>
              <a:ext cx="33521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000" dirty="0"/>
                <a:t>Target &lt; key of midpoint? NO.</a:t>
              </a:r>
            </a:p>
          </p:txBody>
        </p:sp>
      </p:grpSp>
    </p:spTree>
    <p:extLst>
      <p:ext uri="{BB962C8B-B14F-4D97-AF65-F5344CB8AC3E}">
        <p14:creationId xmlns:p14="http://schemas.microsoft.com/office/powerpoint/2010/main" val="122226682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76</a:t>
            </a:fld>
            <a:endParaRPr lang="en-IN" dirty="0"/>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grpSp>
        <p:nvGrpSpPr>
          <p:cNvPr id="3" name="Group 2"/>
          <p:cNvGrpSpPr/>
          <p:nvPr/>
        </p:nvGrpSpPr>
        <p:grpSpPr>
          <a:xfrm>
            <a:off x="2626892" y="2538665"/>
            <a:ext cx="6705600" cy="3184585"/>
            <a:chOff x="2209800" y="2971800"/>
            <a:chExt cx="6705600" cy="3184585"/>
          </a:xfrm>
        </p:grpSpPr>
        <p:sp>
          <p:nvSpPr>
            <p:cNvPr id="22" name="Rectangle 1027">
              <a:extLst>
                <a:ext uri="{FF2B5EF4-FFF2-40B4-BE49-F238E27FC236}">
                  <a16:creationId xmlns:a16="http://schemas.microsoft.com/office/drawing/2014/main" id="{518DD05A-CCDE-4FF4-980F-52C18F1FF6BB}"/>
                </a:ext>
              </a:extLst>
            </p:cNvPr>
            <p:cNvSpPr>
              <a:spLocks noChangeArrowheads="1"/>
            </p:cNvSpPr>
            <p:nvPr/>
          </p:nvSpPr>
          <p:spPr bwMode="auto">
            <a:xfrm>
              <a:off x="2635250" y="2976563"/>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[ 0 ]</a:t>
              </a:r>
            </a:p>
          </p:txBody>
        </p:sp>
        <p:sp>
          <p:nvSpPr>
            <p:cNvPr id="23" name="Rectangle 1028">
              <a:extLst>
                <a:ext uri="{FF2B5EF4-FFF2-40B4-BE49-F238E27FC236}">
                  <a16:creationId xmlns:a16="http://schemas.microsoft.com/office/drawing/2014/main" id="{41CEAEE9-1C23-49A9-8F64-CD4C923CBA2C}"/>
                </a:ext>
              </a:extLst>
            </p:cNvPr>
            <p:cNvSpPr>
              <a:spLocks noChangeArrowheads="1"/>
            </p:cNvSpPr>
            <p:nvPr/>
          </p:nvSpPr>
          <p:spPr bwMode="auto">
            <a:xfrm>
              <a:off x="3501673" y="2976563"/>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[ 1 ]</a:t>
              </a:r>
            </a:p>
          </p:txBody>
        </p:sp>
        <p:sp>
          <p:nvSpPr>
            <p:cNvPr id="24" name="Rectangle 1030">
              <a:extLst>
                <a:ext uri="{FF2B5EF4-FFF2-40B4-BE49-F238E27FC236}">
                  <a16:creationId xmlns:a16="http://schemas.microsoft.com/office/drawing/2014/main" id="{04C22F03-BAE6-48D8-BD0F-2347C165A707}"/>
                </a:ext>
              </a:extLst>
            </p:cNvPr>
            <p:cNvSpPr>
              <a:spLocks noChangeArrowheads="1"/>
            </p:cNvSpPr>
            <p:nvPr/>
          </p:nvSpPr>
          <p:spPr bwMode="auto">
            <a:xfrm>
              <a:off x="25146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3</a:t>
              </a:r>
            </a:p>
          </p:txBody>
        </p:sp>
        <p:sp>
          <p:nvSpPr>
            <p:cNvPr id="25" name="Rectangle 1031">
              <a:extLst>
                <a:ext uri="{FF2B5EF4-FFF2-40B4-BE49-F238E27FC236}">
                  <a16:creationId xmlns:a16="http://schemas.microsoft.com/office/drawing/2014/main" id="{9C6E2226-B480-4754-BDEA-F82F8F374C40}"/>
                </a:ext>
              </a:extLst>
            </p:cNvPr>
            <p:cNvSpPr>
              <a:spLocks noChangeArrowheads="1"/>
            </p:cNvSpPr>
            <p:nvPr/>
          </p:nvSpPr>
          <p:spPr bwMode="auto">
            <a:xfrm>
              <a:off x="3429000" y="3429000"/>
              <a:ext cx="914400" cy="914400"/>
            </a:xfrm>
            <a:prstGeom prst="rect">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6</a:t>
              </a:r>
            </a:p>
          </p:txBody>
        </p:sp>
        <p:sp>
          <p:nvSpPr>
            <p:cNvPr id="26" name="Rectangle 1032">
              <a:extLst>
                <a:ext uri="{FF2B5EF4-FFF2-40B4-BE49-F238E27FC236}">
                  <a16:creationId xmlns:a16="http://schemas.microsoft.com/office/drawing/2014/main" id="{2E422A9D-02E4-42F8-954B-0145348BD1FD}"/>
                </a:ext>
              </a:extLst>
            </p:cNvPr>
            <p:cNvSpPr>
              <a:spLocks noChangeArrowheads="1"/>
            </p:cNvSpPr>
            <p:nvPr/>
          </p:nvSpPr>
          <p:spPr bwMode="auto">
            <a:xfrm>
              <a:off x="43434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7</a:t>
              </a:r>
            </a:p>
          </p:txBody>
        </p:sp>
        <p:sp>
          <p:nvSpPr>
            <p:cNvPr id="27" name="Rectangle 1033">
              <a:extLst>
                <a:ext uri="{FF2B5EF4-FFF2-40B4-BE49-F238E27FC236}">
                  <a16:creationId xmlns:a16="http://schemas.microsoft.com/office/drawing/2014/main" id="{901E0BB0-4987-4D0A-A64D-2794869AD9D5}"/>
                </a:ext>
              </a:extLst>
            </p:cNvPr>
            <p:cNvSpPr>
              <a:spLocks noChangeArrowheads="1"/>
            </p:cNvSpPr>
            <p:nvPr/>
          </p:nvSpPr>
          <p:spPr bwMode="auto">
            <a:xfrm>
              <a:off x="5257800" y="3429000"/>
              <a:ext cx="914400" cy="914400"/>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11</a:t>
              </a:r>
            </a:p>
          </p:txBody>
        </p:sp>
        <p:sp>
          <p:nvSpPr>
            <p:cNvPr id="28" name="Rectangle 1034">
              <a:extLst>
                <a:ext uri="{FF2B5EF4-FFF2-40B4-BE49-F238E27FC236}">
                  <a16:creationId xmlns:a16="http://schemas.microsoft.com/office/drawing/2014/main" id="{5C8A9575-FD51-46E8-9711-2C4EB91C1869}"/>
                </a:ext>
              </a:extLst>
            </p:cNvPr>
            <p:cNvSpPr>
              <a:spLocks noChangeArrowheads="1"/>
            </p:cNvSpPr>
            <p:nvPr/>
          </p:nvSpPr>
          <p:spPr bwMode="auto">
            <a:xfrm>
              <a:off x="6172200" y="3429000"/>
              <a:ext cx="914400" cy="914400"/>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32</a:t>
              </a:r>
            </a:p>
          </p:txBody>
        </p:sp>
        <p:sp>
          <p:nvSpPr>
            <p:cNvPr id="29" name="Rectangle 1035">
              <a:extLst>
                <a:ext uri="{FF2B5EF4-FFF2-40B4-BE49-F238E27FC236}">
                  <a16:creationId xmlns:a16="http://schemas.microsoft.com/office/drawing/2014/main" id="{E254DDF8-9E62-45BA-970C-2EC102020E0E}"/>
                </a:ext>
              </a:extLst>
            </p:cNvPr>
            <p:cNvSpPr>
              <a:spLocks noChangeArrowheads="1"/>
            </p:cNvSpPr>
            <p:nvPr/>
          </p:nvSpPr>
          <p:spPr bwMode="auto">
            <a:xfrm>
              <a:off x="7086600" y="3429000"/>
              <a:ext cx="914400" cy="914400"/>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33</a:t>
              </a:r>
            </a:p>
          </p:txBody>
        </p:sp>
        <p:sp>
          <p:nvSpPr>
            <p:cNvPr id="30" name="Rectangle 1036">
              <a:extLst>
                <a:ext uri="{FF2B5EF4-FFF2-40B4-BE49-F238E27FC236}">
                  <a16:creationId xmlns:a16="http://schemas.microsoft.com/office/drawing/2014/main" id="{453B9A84-2F2B-4F3E-8B65-B354F5EE2AB7}"/>
                </a:ext>
              </a:extLst>
            </p:cNvPr>
            <p:cNvSpPr>
              <a:spLocks noChangeArrowheads="1"/>
            </p:cNvSpPr>
            <p:nvPr/>
          </p:nvSpPr>
          <p:spPr bwMode="auto">
            <a:xfrm>
              <a:off x="8001000" y="3429000"/>
              <a:ext cx="914400" cy="914400"/>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53</a:t>
              </a:r>
            </a:p>
          </p:txBody>
        </p:sp>
        <p:sp>
          <p:nvSpPr>
            <p:cNvPr id="31" name="Rectangle 1037">
              <a:extLst>
                <a:ext uri="{FF2B5EF4-FFF2-40B4-BE49-F238E27FC236}">
                  <a16:creationId xmlns:a16="http://schemas.microsoft.com/office/drawing/2014/main" id="{07CA0B70-7778-4C76-A0E6-DB7BFB59AF5E}"/>
                </a:ext>
              </a:extLst>
            </p:cNvPr>
            <p:cNvSpPr>
              <a:spLocks noChangeArrowheads="1"/>
            </p:cNvSpPr>
            <p:nvPr/>
          </p:nvSpPr>
          <p:spPr bwMode="auto">
            <a:xfrm>
              <a:off x="4419600"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[ 2 ]</a:t>
              </a:r>
            </a:p>
          </p:txBody>
        </p:sp>
        <p:sp>
          <p:nvSpPr>
            <p:cNvPr id="32" name="Rectangle 1038">
              <a:extLst>
                <a:ext uri="{FF2B5EF4-FFF2-40B4-BE49-F238E27FC236}">
                  <a16:creationId xmlns:a16="http://schemas.microsoft.com/office/drawing/2014/main" id="{C80F25BE-CF9D-4AB5-82B5-A2E1478AC824}"/>
                </a:ext>
              </a:extLst>
            </p:cNvPr>
            <p:cNvSpPr>
              <a:spLocks noChangeArrowheads="1"/>
            </p:cNvSpPr>
            <p:nvPr/>
          </p:nvSpPr>
          <p:spPr bwMode="auto">
            <a:xfrm>
              <a:off x="5286023"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[ 3 ]</a:t>
              </a:r>
            </a:p>
          </p:txBody>
        </p:sp>
        <p:sp>
          <p:nvSpPr>
            <p:cNvPr id="33" name="Rectangle 1039">
              <a:extLst>
                <a:ext uri="{FF2B5EF4-FFF2-40B4-BE49-F238E27FC236}">
                  <a16:creationId xmlns:a16="http://schemas.microsoft.com/office/drawing/2014/main" id="{6A2629BE-F813-4822-AD45-D0ABB7E7E78C}"/>
                </a:ext>
              </a:extLst>
            </p:cNvPr>
            <p:cNvSpPr>
              <a:spLocks noChangeArrowheads="1"/>
            </p:cNvSpPr>
            <p:nvPr/>
          </p:nvSpPr>
          <p:spPr bwMode="auto">
            <a:xfrm>
              <a:off x="6248400"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[ 4 ]</a:t>
              </a:r>
            </a:p>
          </p:txBody>
        </p:sp>
        <p:sp>
          <p:nvSpPr>
            <p:cNvPr id="34" name="Rectangle 1040">
              <a:extLst>
                <a:ext uri="{FF2B5EF4-FFF2-40B4-BE49-F238E27FC236}">
                  <a16:creationId xmlns:a16="http://schemas.microsoft.com/office/drawing/2014/main" id="{8F6C00F5-CE53-485A-A178-0793A60A485F}"/>
                </a:ext>
              </a:extLst>
            </p:cNvPr>
            <p:cNvSpPr>
              <a:spLocks noChangeArrowheads="1"/>
            </p:cNvSpPr>
            <p:nvPr/>
          </p:nvSpPr>
          <p:spPr bwMode="auto">
            <a:xfrm>
              <a:off x="7114823"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[ 5 ]</a:t>
              </a:r>
            </a:p>
          </p:txBody>
        </p:sp>
        <p:sp>
          <p:nvSpPr>
            <p:cNvPr id="35" name="Rectangle 1041">
              <a:extLst>
                <a:ext uri="{FF2B5EF4-FFF2-40B4-BE49-F238E27FC236}">
                  <a16:creationId xmlns:a16="http://schemas.microsoft.com/office/drawing/2014/main" id="{2935FD3B-3C56-40B1-94BA-9D4F39EA77A7}"/>
                </a:ext>
              </a:extLst>
            </p:cNvPr>
            <p:cNvSpPr>
              <a:spLocks noChangeArrowheads="1"/>
            </p:cNvSpPr>
            <p:nvPr/>
          </p:nvSpPr>
          <p:spPr bwMode="auto">
            <a:xfrm>
              <a:off x="8077200"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[ 6 ]</a:t>
              </a:r>
            </a:p>
          </p:txBody>
        </p:sp>
        <p:sp>
          <p:nvSpPr>
            <p:cNvPr id="36" name="Line 1042">
              <a:extLst>
                <a:ext uri="{FF2B5EF4-FFF2-40B4-BE49-F238E27FC236}">
                  <a16:creationId xmlns:a16="http://schemas.microsoft.com/office/drawing/2014/main" id="{64072687-75A0-46D7-B0F5-9091E0E14071}"/>
                </a:ext>
              </a:extLst>
            </p:cNvPr>
            <p:cNvSpPr>
              <a:spLocks noChangeShapeType="1"/>
            </p:cNvSpPr>
            <p:nvPr/>
          </p:nvSpPr>
          <p:spPr bwMode="auto">
            <a:xfrm>
              <a:off x="3886200" y="4495800"/>
              <a:ext cx="0" cy="129540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IN"/>
            </a:p>
          </p:txBody>
        </p:sp>
        <p:sp>
          <p:nvSpPr>
            <p:cNvPr id="52" name="Text Box 1043">
              <a:extLst>
                <a:ext uri="{FF2B5EF4-FFF2-40B4-BE49-F238E27FC236}">
                  <a16:creationId xmlns:a16="http://schemas.microsoft.com/office/drawing/2014/main" id="{F6A55BD9-EE9D-4D3F-B65F-0898DE1B637B}"/>
                </a:ext>
              </a:extLst>
            </p:cNvPr>
            <p:cNvSpPr txBox="1">
              <a:spLocks noChangeArrowheads="1"/>
            </p:cNvSpPr>
            <p:nvPr/>
          </p:nvSpPr>
          <p:spPr bwMode="auto">
            <a:xfrm>
              <a:off x="2209800" y="5756275"/>
              <a:ext cx="34564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000" dirty="0"/>
                <a:t>Target &gt; key of midpoint? YES.</a:t>
              </a:r>
            </a:p>
          </p:txBody>
        </p:sp>
      </p:grpSp>
    </p:spTree>
    <p:extLst>
      <p:ext uri="{BB962C8B-B14F-4D97-AF65-F5344CB8AC3E}">
        <p14:creationId xmlns:p14="http://schemas.microsoft.com/office/powerpoint/2010/main" val="157240282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77</a:t>
            </a:fld>
            <a:endParaRPr lang="en-IN" dirty="0"/>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grpSp>
        <p:nvGrpSpPr>
          <p:cNvPr id="2" name="Group 1"/>
          <p:cNvGrpSpPr/>
          <p:nvPr/>
        </p:nvGrpSpPr>
        <p:grpSpPr>
          <a:xfrm>
            <a:off x="2658978" y="2634918"/>
            <a:ext cx="6400800" cy="3055442"/>
            <a:chOff x="2514600" y="2971800"/>
            <a:chExt cx="6400800" cy="3055442"/>
          </a:xfrm>
        </p:grpSpPr>
        <p:sp>
          <p:nvSpPr>
            <p:cNvPr id="21" name="Rectangle 1027">
              <a:extLst>
                <a:ext uri="{FF2B5EF4-FFF2-40B4-BE49-F238E27FC236}">
                  <a16:creationId xmlns:a16="http://schemas.microsoft.com/office/drawing/2014/main" id="{9DC16197-C1B2-4F12-A843-C26CB6F31D20}"/>
                </a:ext>
              </a:extLst>
            </p:cNvPr>
            <p:cNvSpPr>
              <a:spLocks noChangeArrowheads="1"/>
            </p:cNvSpPr>
            <p:nvPr/>
          </p:nvSpPr>
          <p:spPr bwMode="auto">
            <a:xfrm>
              <a:off x="2635250" y="2976563"/>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[ 0 ]</a:t>
              </a:r>
            </a:p>
          </p:txBody>
        </p:sp>
        <p:sp>
          <p:nvSpPr>
            <p:cNvPr id="37" name="Rectangle 1028">
              <a:extLst>
                <a:ext uri="{FF2B5EF4-FFF2-40B4-BE49-F238E27FC236}">
                  <a16:creationId xmlns:a16="http://schemas.microsoft.com/office/drawing/2014/main" id="{C4A4A179-F1EB-4E53-A5B0-0045859BA5A7}"/>
                </a:ext>
              </a:extLst>
            </p:cNvPr>
            <p:cNvSpPr>
              <a:spLocks noChangeArrowheads="1"/>
            </p:cNvSpPr>
            <p:nvPr/>
          </p:nvSpPr>
          <p:spPr bwMode="auto">
            <a:xfrm>
              <a:off x="3501673" y="2976563"/>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[ 1 ]</a:t>
              </a:r>
            </a:p>
          </p:txBody>
        </p:sp>
        <p:sp>
          <p:nvSpPr>
            <p:cNvPr id="38" name="Rectangle 1030">
              <a:extLst>
                <a:ext uri="{FF2B5EF4-FFF2-40B4-BE49-F238E27FC236}">
                  <a16:creationId xmlns:a16="http://schemas.microsoft.com/office/drawing/2014/main" id="{D28ED321-2142-4E46-8EB0-56985501252E}"/>
                </a:ext>
              </a:extLst>
            </p:cNvPr>
            <p:cNvSpPr>
              <a:spLocks noChangeArrowheads="1"/>
            </p:cNvSpPr>
            <p:nvPr/>
          </p:nvSpPr>
          <p:spPr bwMode="auto">
            <a:xfrm>
              <a:off x="2514600" y="3429000"/>
              <a:ext cx="914400" cy="914400"/>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3</a:t>
              </a:r>
            </a:p>
          </p:txBody>
        </p:sp>
        <p:sp>
          <p:nvSpPr>
            <p:cNvPr id="39" name="Rectangle 1031">
              <a:extLst>
                <a:ext uri="{FF2B5EF4-FFF2-40B4-BE49-F238E27FC236}">
                  <a16:creationId xmlns:a16="http://schemas.microsoft.com/office/drawing/2014/main" id="{D507475D-A38D-40B6-BF11-CC244E755E92}"/>
                </a:ext>
              </a:extLst>
            </p:cNvPr>
            <p:cNvSpPr>
              <a:spLocks noChangeArrowheads="1"/>
            </p:cNvSpPr>
            <p:nvPr/>
          </p:nvSpPr>
          <p:spPr bwMode="auto">
            <a:xfrm>
              <a:off x="3429000" y="3429000"/>
              <a:ext cx="914400" cy="914400"/>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6</a:t>
              </a:r>
            </a:p>
          </p:txBody>
        </p:sp>
        <p:sp>
          <p:nvSpPr>
            <p:cNvPr id="40" name="Rectangle 1032">
              <a:extLst>
                <a:ext uri="{FF2B5EF4-FFF2-40B4-BE49-F238E27FC236}">
                  <a16:creationId xmlns:a16="http://schemas.microsoft.com/office/drawing/2014/main" id="{31BED2AF-FA6D-483A-B1BA-D66CCF58762B}"/>
                </a:ext>
              </a:extLst>
            </p:cNvPr>
            <p:cNvSpPr>
              <a:spLocks noChangeArrowheads="1"/>
            </p:cNvSpPr>
            <p:nvPr/>
          </p:nvSpPr>
          <p:spPr bwMode="auto">
            <a:xfrm>
              <a:off x="4343400" y="3429000"/>
              <a:ext cx="914400" cy="914400"/>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7</a:t>
              </a:r>
            </a:p>
          </p:txBody>
        </p:sp>
        <p:sp>
          <p:nvSpPr>
            <p:cNvPr id="41" name="Rectangle 1033">
              <a:extLst>
                <a:ext uri="{FF2B5EF4-FFF2-40B4-BE49-F238E27FC236}">
                  <a16:creationId xmlns:a16="http://schemas.microsoft.com/office/drawing/2014/main" id="{200B973D-22BC-4FF0-B887-28F5BD7AFC47}"/>
                </a:ext>
              </a:extLst>
            </p:cNvPr>
            <p:cNvSpPr>
              <a:spLocks noChangeArrowheads="1"/>
            </p:cNvSpPr>
            <p:nvPr/>
          </p:nvSpPr>
          <p:spPr bwMode="auto">
            <a:xfrm>
              <a:off x="5257800" y="3429000"/>
              <a:ext cx="914400" cy="914400"/>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11</a:t>
              </a:r>
            </a:p>
          </p:txBody>
        </p:sp>
        <p:sp>
          <p:nvSpPr>
            <p:cNvPr id="42" name="Rectangle 1034">
              <a:extLst>
                <a:ext uri="{FF2B5EF4-FFF2-40B4-BE49-F238E27FC236}">
                  <a16:creationId xmlns:a16="http://schemas.microsoft.com/office/drawing/2014/main" id="{1E7129C4-925C-406E-B5BB-D1B0A7F81617}"/>
                </a:ext>
              </a:extLst>
            </p:cNvPr>
            <p:cNvSpPr>
              <a:spLocks noChangeArrowheads="1"/>
            </p:cNvSpPr>
            <p:nvPr/>
          </p:nvSpPr>
          <p:spPr bwMode="auto">
            <a:xfrm>
              <a:off x="6172200" y="3429000"/>
              <a:ext cx="914400" cy="914400"/>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32</a:t>
              </a:r>
            </a:p>
          </p:txBody>
        </p:sp>
        <p:sp>
          <p:nvSpPr>
            <p:cNvPr id="43" name="Rectangle 1035">
              <a:extLst>
                <a:ext uri="{FF2B5EF4-FFF2-40B4-BE49-F238E27FC236}">
                  <a16:creationId xmlns:a16="http://schemas.microsoft.com/office/drawing/2014/main" id="{AC05F3DB-D784-4AAC-B37B-02F3AC61F244}"/>
                </a:ext>
              </a:extLst>
            </p:cNvPr>
            <p:cNvSpPr>
              <a:spLocks noChangeArrowheads="1"/>
            </p:cNvSpPr>
            <p:nvPr/>
          </p:nvSpPr>
          <p:spPr bwMode="auto">
            <a:xfrm>
              <a:off x="7086600" y="3429000"/>
              <a:ext cx="914400" cy="914400"/>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33</a:t>
              </a:r>
            </a:p>
          </p:txBody>
        </p:sp>
        <p:sp>
          <p:nvSpPr>
            <p:cNvPr id="44" name="Rectangle 1036">
              <a:extLst>
                <a:ext uri="{FF2B5EF4-FFF2-40B4-BE49-F238E27FC236}">
                  <a16:creationId xmlns:a16="http://schemas.microsoft.com/office/drawing/2014/main" id="{DF4715F6-EA07-41FA-926A-CFCE1B74BB38}"/>
                </a:ext>
              </a:extLst>
            </p:cNvPr>
            <p:cNvSpPr>
              <a:spLocks noChangeArrowheads="1"/>
            </p:cNvSpPr>
            <p:nvPr/>
          </p:nvSpPr>
          <p:spPr bwMode="auto">
            <a:xfrm>
              <a:off x="8001000" y="3429000"/>
              <a:ext cx="914400" cy="914400"/>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53</a:t>
              </a:r>
            </a:p>
          </p:txBody>
        </p:sp>
        <p:sp>
          <p:nvSpPr>
            <p:cNvPr id="45" name="Rectangle 1037">
              <a:extLst>
                <a:ext uri="{FF2B5EF4-FFF2-40B4-BE49-F238E27FC236}">
                  <a16:creationId xmlns:a16="http://schemas.microsoft.com/office/drawing/2014/main" id="{6DCE52C7-DBD2-4AE5-ACFA-EA5F5DE1CFE5}"/>
                </a:ext>
              </a:extLst>
            </p:cNvPr>
            <p:cNvSpPr>
              <a:spLocks noChangeArrowheads="1"/>
            </p:cNvSpPr>
            <p:nvPr/>
          </p:nvSpPr>
          <p:spPr bwMode="auto">
            <a:xfrm>
              <a:off x="4419600"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[ 2 ]</a:t>
              </a:r>
            </a:p>
          </p:txBody>
        </p:sp>
        <p:sp>
          <p:nvSpPr>
            <p:cNvPr id="46" name="Rectangle 1038">
              <a:extLst>
                <a:ext uri="{FF2B5EF4-FFF2-40B4-BE49-F238E27FC236}">
                  <a16:creationId xmlns:a16="http://schemas.microsoft.com/office/drawing/2014/main" id="{9EF78FBF-14D9-402B-96C0-A839099E437D}"/>
                </a:ext>
              </a:extLst>
            </p:cNvPr>
            <p:cNvSpPr>
              <a:spLocks noChangeArrowheads="1"/>
            </p:cNvSpPr>
            <p:nvPr/>
          </p:nvSpPr>
          <p:spPr bwMode="auto">
            <a:xfrm>
              <a:off x="5286023"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[ 3 ]</a:t>
              </a:r>
            </a:p>
          </p:txBody>
        </p:sp>
        <p:sp>
          <p:nvSpPr>
            <p:cNvPr id="47" name="Rectangle 1039">
              <a:extLst>
                <a:ext uri="{FF2B5EF4-FFF2-40B4-BE49-F238E27FC236}">
                  <a16:creationId xmlns:a16="http://schemas.microsoft.com/office/drawing/2014/main" id="{6F500D9E-9AC7-4C53-883E-C7C67FD112F9}"/>
                </a:ext>
              </a:extLst>
            </p:cNvPr>
            <p:cNvSpPr>
              <a:spLocks noChangeArrowheads="1"/>
            </p:cNvSpPr>
            <p:nvPr/>
          </p:nvSpPr>
          <p:spPr bwMode="auto">
            <a:xfrm>
              <a:off x="6248400"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[ 4 ]</a:t>
              </a:r>
            </a:p>
          </p:txBody>
        </p:sp>
        <p:sp>
          <p:nvSpPr>
            <p:cNvPr id="48" name="Rectangle 1040">
              <a:extLst>
                <a:ext uri="{FF2B5EF4-FFF2-40B4-BE49-F238E27FC236}">
                  <a16:creationId xmlns:a16="http://schemas.microsoft.com/office/drawing/2014/main" id="{63AEE545-046E-47AD-BACC-7CF433A936AF}"/>
                </a:ext>
              </a:extLst>
            </p:cNvPr>
            <p:cNvSpPr>
              <a:spLocks noChangeArrowheads="1"/>
            </p:cNvSpPr>
            <p:nvPr/>
          </p:nvSpPr>
          <p:spPr bwMode="auto">
            <a:xfrm>
              <a:off x="7114823"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[ 5 ]</a:t>
              </a:r>
            </a:p>
          </p:txBody>
        </p:sp>
        <p:sp>
          <p:nvSpPr>
            <p:cNvPr id="49" name="Rectangle 1041">
              <a:extLst>
                <a:ext uri="{FF2B5EF4-FFF2-40B4-BE49-F238E27FC236}">
                  <a16:creationId xmlns:a16="http://schemas.microsoft.com/office/drawing/2014/main" id="{DBDCE9B3-328F-4574-90EF-FF3B137DC2CF}"/>
                </a:ext>
              </a:extLst>
            </p:cNvPr>
            <p:cNvSpPr>
              <a:spLocks noChangeArrowheads="1"/>
            </p:cNvSpPr>
            <p:nvPr/>
          </p:nvSpPr>
          <p:spPr bwMode="auto">
            <a:xfrm>
              <a:off x="8077200"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[ 6 ]</a:t>
              </a:r>
            </a:p>
          </p:txBody>
        </p:sp>
        <p:sp>
          <p:nvSpPr>
            <p:cNvPr id="50" name="Text Box 1044">
              <a:extLst>
                <a:ext uri="{FF2B5EF4-FFF2-40B4-BE49-F238E27FC236}">
                  <a16:creationId xmlns:a16="http://schemas.microsoft.com/office/drawing/2014/main" id="{DD0EFBB7-B205-4C10-BCE7-DF10AEEC4C01}"/>
                </a:ext>
              </a:extLst>
            </p:cNvPr>
            <p:cNvSpPr txBox="1">
              <a:spLocks noChangeArrowheads="1"/>
            </p:cNvSpPr>
            <p:nvPr/>
          </p:nvSpPr>
          <p:spPr bwMode="auto">
            <a:xfrm>
              <a:off x="3608678" y="5257801"/>
              <a:ext cx="497623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2000" dirty="0"/>
                <a:t>Search for the target in the area after midpoint.</a:t>
              </a:r>
            </a:p>
            <a:p>
              <a:pPr algn="ctr" eaLnBrk="1" hangingPunct="1"/>
              <a:r>
                <a:rPr lang="en-US" altLang="en-US" dirty="0"/>
                <a:t> </a:t>
              </a:r>
            </a:p>
          </p:txBody>
        </p:sp>
        <p:sp>
          <p:nvSpPr>
            <p:cNvPr id="51" name="AutoShape 1045">
              <a:extLst>
                <a:ext uri="{FF2B5EF4-FFF2-40B4-BE49-F238E27FC236}">
                  <a16:creationId xmlns:a16="http://schemas.microsoft.com/office/drawing/2014/main" id="{84D7AE78-C1FE-4838-905A-A29CA36C2C5E}"/>
                </a:ext>
              </a:extLst>
            </p:cNvPr>
            <p:cNvSpPr>
              <a:spLocks/>
            </p:cNvSpPr>
            <p:nvPr/>
          </p:nvSpPr>
          <p:spPr bwMode="auto">
            <a:xfrm rot="16200000">
              <a:off x="4533900" y="4229100"/>
              <a:ext cx="533400" cy="914400"/>
            </a:xfrm>
            <a:prstGeom prst="leftBrace">
              <a:avLst>
                <a:gd name="adj1" fmla="val 14286"/>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pSp>
    </p:spTree>
    <p:extLst>
      <p:ext uri="{BB962C8B-B14F-4D97-AF65-F5344CB8AC3E}">
        <p14:creationId xmlns:p14="http://schemas.microsoft.com/office/powerpoint/2010/main" val="146275088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78</a:t>
            </a:fld>
            <a:endParaRPr lang="en-IN" dirty="0"/>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grpSp>
        <p:nvGrpSpPr>
          <p:cNvPr id="3" name="Group 2"/>
          <p:cNvGrpSpPr/>
          <p:nvPr/>
        </p:nvGrpSpPr>
        <p:grpSpPr>
          <a:xfrm>
            <a:off x="2883566" y="2506582"/>
            <a:ext cx="6400800" cy="3492362"/>
            <a:chOff x="2514600" y="2971800"/>
            <a:chExt cx="6400800" cy="3492362"/>
          </a:xfrm>
        </p:grpSpPr>
        <p:sp>
          <p:nvSpPr>
            <p:cNvPr id="22" name="Rectangle 1027">
              <a:extLst>
                <a:ext uri="{FF2B5EF4-FFF2-40B4-BE49-F238E27FC236}">
                  <a16:creationId xmlns:a16="http://schemas.microsoft.com/office/drawing/2014/main" id="{CE4E2003-426B-4031-A123-76E863C24A68}"/>
                </a:ext>
              </a:extLst>
            </p:cNvPr>
            <p:cNvSpPr>
              <a:spLocks noChangeArrowheads="1"/>
            </p:cNvSpPr>
            <p:nvPr/>
          </p:nvSpPr>
          <p:spPr bwMode="auto">
            <a:xfrm>
              <a:off x="2635250" y="2976563"/>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[ 0 ]</a:t>
              </a:r>
            </a:p>
          </p:txBody>
        </p:sp>
        <p:sp>
          <p:nvSpPr>
            <p:cNvPr id="23" name="Rectangle 1028">
              <a:extLst>
                <a:ext uri="{FF2B5EF4-FFF2-40B4-BE49-F238E27FC236}">
                  <a16:creationId xmlns:a16="http://schemas.microsoft.com/office/drawing/2014/main" id="{0ED503FE-8227-4833-A400-043B7C2D8D2B}"/>
                </a:ext>
              </a:extLst>
            </p:cNvPr>
            <p:cNvSpPr>
              <a:spLocks noChangeArrowheads="1"/>
            </p:cNvSpPr>
            <p:nvPr/>
          </p:nvSpPr>
          <p:spPr bwMode="auto">
            <a:xfrm>
              <a:off x="3501673" y="2976563"/>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[ 1 ]</a:t>
              </a:r>
            </a:p>
          </p:txBody>
        </p:sp>
        <p:sp>
          <p:nvSpPr>
            <p:cNvPr id="24" name="Rectangle 1030">
              <a:extLst>
                <a:ext uri="{FF2B5EF4-FFF2-40B4-BE49-F238E27FC236}">
                  <a16:creationId xmlns:a16="http://schemas.microsoft.com/office/drawing/2014/main" id="{B4091B09-52DD-4671-88D6-E5156B3A2D53}"/>
                </a:ext>
              </a:extLst>
            </p:cNvPr>
            <p:cNvSpPr>
              <a:spLocks noChangeArrowheads="1"/>
            </p:cNvSpPr>
            <p:nvPr/>
          </p:nvSpPr>
          <p:spPr bwMode="auto">
            <a:xfrm>
              <a:off x="2514600" y="3429000"/>
              <a:ext cx="914400" cy="914400"/>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3</a:t>
              </a:r>
            </a:p>
          </p:txBody>
        </p:sp>
        <p:sp>
          <p:nvSpPr>
            <p:cNvPr id="25" name="Rectangle 1031">
              <a:extLst>
                <a:ext uri="{FF2B5EF4-FFF2-40B4-BE49-F238E27FC236}">
                  <a16:creationId xmlns:a16="http://schemas.microsoft.com/office/drawing/2014/main" id="{21165D31-C84B-45AF-AC65-803144F47B58}"/>
                </a:ext>
              </a:extLst>
            </p:cNvPr>
            <p:cNvSpPr>
              <a:spLocks noChangeArrowheads="1"/>
            </p:cNvSpPr>
            <p:nvPr/>
          </p:nvSpPr>
          <p:spPr bwMode="auto">
            <a:xfrm>
              <a:off x="3429000" y="3429000"/>
              <a:ext cx="914400" cy="914400"/>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6</a:t>
              </a:r>
            </a:p>
          </p:txBody>
        </p:sp>
        <p:sp>
          <p:nvSpPr>
            <p:cNvPr id="26" name="Rectangle 1032">
              <a:extLst>
                <a:ext uri="{FF2B5EF4-FFF2-40B4-BE49-F238E27FC236}">
                  <a16:creationId xmlns:a16="http://schemas.microsoft.com/office/drawing/2014/main" id="{2C335EA2-A9CD-4604-B864-C6F9FFE4AB6E}"/>
                </a:ext>
              </a:extLst>
            </p:cNvPr>
            <p:cNvSpPr>
              <a:spLocks noChangeArrowheads="1"/>
            </p:cNvSpPr>
            <p:nvPr/>
          </p:nvSpPr>
          <p:spPr bwMode="auto">
            <a:xfrm>
              <a:off x="4343400" y="3429000"/>
              <a:ext cx="914400" cy="914400"/>
            </a:xfrm>
            <a:prstGeom prst="rect">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7</a:t>
              </a:r>
            </a:p>
          </p:txBody>
        </p:sp>
        <p:sp>
          <p:nvSpPr>
            <p:cNvPr id="27" name="Rectangle 1033">
              <a:extLst>
                <a:ext uri="{FF2B5EF4-FFF2-40B4-BE49-F238E27FC236}">
                  <a16:creationId xmlns:a16="http://schemas.microsoft.com/office/drawing/2014/main" id="{5DA8403F-74E3-421D-A759-7C8043B79B14}"/>
                </a:ext>
              </a:extLst>
            </p:cNvPr>
            <p:cNvSpPr>
              <a:spLocks noChangeArrowheads="1"/>
            </p:cNvSpPr>
            <p:nvPr/>
          </p:nvSpPr>
          <p:spPr bwMode="auto">
            <a:xfrm>
              <a:off x="5257800" y="3429000"/>
              <a:ext cx="914400" cy="914400"/>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11</a:t>
              </a:r>
            </a:p>
          </p:txBody>
        </p:sp>
        <p:sp>
          <p:nvSpPr>
            <p:cNvPr id="28" name="Rectangle 1034">
              <a:extLst>
                <a:ext uri="{FF2B5EF4-FFF2-40B4-BE49-F238E27FC236}">
                  <a16:creationId xmlns:a16="http://schemas.microsoft.com/office/drawing/2014/main" id="{1216716A-ACD6-401C-BF00-72239ADEC670}"/>
                </a:ext>
              </a:extLst>
            </p:cNvPr>
            <p:cNvSpPr>
              <a:spLocks noChangeArrowheads="1"/>
            </p:cNvSpPr>
            <p:nvPr/>
          </p:nvSpPr>
          <p:spPr bwMode="auto">
            <a:xfrm>
              <a:off x="6172200" y="3429000"/>
              <a:ext cx="914400" cy="914400"/>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32</a:t>
              </a:r>
            </a:p>
          </p:txBody>
        </p:sp>
        <p:sp>
          <p:nvSpPr>
            <p:cNvPr id="29" name="Rectangle 1035">
              <a:extLst>
                <a:ext uri="{FF2B5EF4-FFF2-40B4-BE49-F238E27FC236}">
                  <a16:creationId xmlns:a16="http://schemas.microsoft.com/office/drawing/2014/main" id="{43129676-796A-477B-B67C-4A4FC374B49A}"/>
                </a:ext>
              </a:extLst>
            </p:cNvPr>
            <p:cNvSpPr>
              <a:spLocks noChangeArrowheads="1"/>
            </p:cNvSpPr>
            <p:nvPr/>
          </p:nvSpPr>
          <p:spPr bwMode="auto">
            <a:xfrm>
              <a:off x="7086600" y="3429000"/>
              <a:ext cx="914400" cy="914400"/>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33</a:t>
              </a:r>
            </a:p>
          </p:txBody>
        </p:sp>
        <p:sp>
          <p:nvSpPr>
            <p:cNvPr id="30" name="Rectangle 1036">
              <a:extLst>
                <a:ext uri="{FF2B5EF4-FFF2-40B4-BE49-F238E27FC236}">
                  <a16:creationId xmlns:a16="http://schemas.microsoft.com/office/drawing/2014/main" id="{9E1472B7-ADEE-4775-A65E-28C34CDA2EC7}"/>
                </a:ext>
              </a:extLst>
            </p:cNvPr>
            <p:cNvSpPr>
              <a:spLocks noChangeArrowheads="1"/>
            </p:cNvSpPr>
            <p:nvPr/>
          </p:nvSpPr>
          <p:spPr bwMode="auto">
            <a:xfrm>
              <a:off x="8001000" y="3429000"/>
              <a:ext cx="914400" cy="914400"/>
            </a:xfrm>
            <a:prstGeom prst="rect">
              <a:avLst/>
            </a:prstGeom>
            <a:solidFill>
              <a:schemeClr val="bg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53</a:t>
              </a:r>
            </a:p>
          </p:txBody>
        </p:sp>
        <p:sp>
          <p:nvSpPr>
            <p:cNvPr id="31" name="Rectangle 1037">
              <a:extLst>
                <a:ext uri="{FF2B5EF4-FFF2-40B4-BE49-F238E27FC236}">
                  <a16:creationId xmlns:a16="http://schemas.microsoft.com/office/drawing/2014/main" id="{13CB99F0-A2FF-40C8-8383-158064A72E12}"/>
                </a:ext>
              </a:extLst>
            </p:cNvPr>
            <p:cNvSpPr>
              <a:spLocks noChangeArrowheads="1"/>
            </p:cNvSpPr>
            <p:nvPr/>
          </p:nvSpPr>
          <p:spPr bwMode="auto">
            <a:xfrm>
              <a:off x="4419600"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[ 2 ]</a:t>
              </a:r>
            </a:p>
          </p:txBody>
        </p:sp>
        <p:sp>
          <p:nvSpPr>
            <p:cNvPr id="32" name="Rectangle 1038">
              <a:extLst>
                <a:ext uri="{FF2B5EF4-FFF2-40B4-BE49-F238E27FC236}">
                  <a16:creationId xmlns:a16="http://schemas.microsoft.com/office/drawing/2014/main" id="{F76F3FAA-D5BB-4730-B2D0-74EFC32B1B42}"/>
                </a:ext>
              </a:extLst>
            </p:cNvPr>
            <p:cNvSpPr>
              <a:spLocks noChangeArrowheads="1"/>
            </p:cNvSpPr>
            <p:nvPr/>
          </p:nvSpPr>
          <p:spPr bwMode="auto">
            <a:xfrm>
              <a:off x="5286023"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[ 3 ]</a:t>
              </a:r>
            </a:p>
          </p:txBody>
        </p:sp>
        <p:sp>
          <p:nvSpPr>
            <p:cNvPr id="33" name="Rectangle 1039">
              <a:extLst>
                <a:ext uri="{FF2B5EF4-FFF2-40B4-BE49-F238E27FC236}">
                  <a16:creationId xmlns:a16="http://schemas.microsoft.com/office/drawing/2014/main" id="{C2246EEF-A65A-48D7-8D9B-42A4F5D1544B}"/>
                </a:ext>
              </a:extLst>
            </p:cNvPr>
            <p:cNvSpPr>
              <a:spLocks noChangeArrowheads="1"/>
            </p:cNvSpPr>
            <p:nvPr/>
          </p:nvSpPr>
          <p:spPr bwMode="auto">
            <a:xfrm>
              <a:off x="6248400"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[ 4 ]</a:t>
              </a:r>
            </a:p>
          </p:txBody>
        </p:sp>
        <p:sp>
          <p:nvSpPr>
            <p:cNvPr id="34" name="Rectangle 1040">
              <a:extLst>
                <a:ext uri="{FF2B5EF4-FFF2-40B4-BE49-F238E27FC236}">
                  <a16:creationId xmlns:a16="http://schemas.microsoft.com/office/drawing/2014/main" id="{E17D27D3-5480-4589-8FA6-9090728233C6}"/>
                </a:ext>
              </a:extLst>
            </p:cNvPr>
            <p:cNvSpPr>
              <a:spLocks noChangeArrowheads="1"/>
            </p:cNvSpPr>
            <p:nvPr/>
          </p:nvSpPr>
          <p:spPr bwMode="auto">
            <a:xfrm>
              <a:off x="7114823"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Arial" panose="020B0604020202020204" pitchFamily="34" charset="0"/>
                </a:rPr>
                <a:t>[ 5 ]</a:t>
              </a:r>
            </a:p>
          </p:txBody>
        </p:sp>
        <p:sp>
          <p:nvSpPr>
            <p:cNvPr id="35" name="Rectangle 1041">
              <a:extLst>
                <a:ext uri="{FF2B5EF4-FFF2-40B4-BE49-F238E27FC236}">
                  <a16:creationId xmlns:a16="http://schemas.microsoft.com/office/drawing/2014/main" id="{A60893D9-6A67-428E-9A7E-D000DA9D4CF7}"/>
                </a:ext>
              </a:extLst>
            </p:cNvPr>
            <p:cNvSpPr>
              <a:spLocks noChangeArrowheads="1"/>
            </p:cNvSpPr>
            <p:nvPr/>
          </p:nvSpPr>
          <p:spPr bwMode="auto">
            <a:xfrm>
              <a:off x="8077200" y="2971800"/>
              <a:ext cx="72936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[ 6 ]</a:t>
              </a:r>
            </a:p>
          </p:txBody>
        </p:sp>
        <p:sp>
          <p:nvSpPr>
            <p:cNvPr id="36" name="Line 1044">
              <a:extLst>
                <a:ext uri="{FF2B5EF4-FFF2-40B4-BE49-F238E27FC236}">
                  <a16:creationId xmlns:a16="http://schemas.microsoft.com/office/drawing/2014/main" id="{668ECFC4-62A0-4686-8401-6ACF25EC884A}"/>
                </a:ext>
              </a:extLst>
            </p:cNvPr>
            <p:cNvSpPr>
              <a:spLocks noChangeShapeType="1"/>
            </p:cNvSpPr>
            <p:nvPr/>
          </p:nvSpPr>
          <p:spPr bwMode="auto">
            <a:xfrm>
              <a:off x="4791075" y="4495800"/>
              <a:ext cx="0" cy="129540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IN"/>
            </a:p>
          </p:txBody>
        </p:sp>
        <p:sp>
          <p:nvSpPr>
            <p:cNvPr id="52" name="Text Box 1045">
              <a:extLst>
                <a:ext uri="{FF2B5EF4-FFF2-40B4-BE49-F238E27FC236}">
                  <a16:creationId xmlns:a16="http://schemas.microsoft.com/office/drawing/2014/main" id="{7073DD08-A83E-410B-A3B3-E4BFDD27E468}"/>
                </a:ext>
              </a:extLst>
            </p:cNvPr>
            <p:cNvSpPr txBox="1">
              <a:spLocks noChangeArrowheads="1"/>
            </p:cNvSpPr>
            <p:nvPr/>
          </p:nvSpPr>
          <p:spPr bwMode="auto">
            <a:xfrm>
              <a:off x="3114675" y="5756276"/>
              <a:ext cx="342305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000" dirty="0"/>
                <a:t>Find approximate midpoint.</a:t>
              </a:r>
            </a:p>
            <a:p>
              <a:pPr eaLnBrk="1" hangingPunct="1"/>
              <a:r>
                <a:rPr lang="en-US" altLang="en-US" sz="2000" dirty="0"/>
                <a:t>Is target = midpoint key?  YES.</a:t>
              </a:r>
            </a:p>
          </p:txBody>
        </p:sp>
      </p:grpSp>
    </p:spTree>
    <p:extLst>
      <p:ext uri="{BB962C8B-B14F-4D97-AF65-F5344CB8AC3E}">
        <p14:creationId xmlns:p14="http://schemas.microsoft.com/office/powerpoint/2010/main" val="19043887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79</a:t>
            </a:fld>
            <a:endParaRPr lang="en-IN" dirty="0"/>
          </a:p>
        </p:txBody>
      </p:sp>
      <p:sp>
        <p:nvSpPr>
          <p:cNvPr id="7" name="Rectangle 6"/>
          <p:cNvSpPr/>
          <p:nvPr/>
        </p:nvSpPr>
        <p:spPr>
          <a:xfrm>
            <a:off x="64168" y="1081079"/>
            <a:ext cx="11835441" cy="5539978"/>
          </a:xfrm>
          <a:prstGeom prst="rect">
            <a:avLst/>
          </a:prstGeom>
        </p:spPr>
        <p:txBody>
          <a:bodyPr wrap="square">
            <a:spAutoFit/>
          </a:bodyPr>
          <a:lstStyle/>
          <a:p>
            <a:pPr marL="360000" lvl="4"/>
            <a:r>
              <a:rPr lang="en-US" sz="2400" b="1" dirty="0">
                <a:latin typeface="Times New Roman" panose="02020603050405020304" pitchFamily="18" charset="0"/>
                <a:cs typeface="Times New Roman" panose="02020603050405020304" pitchFamily="18" charset="0"/>
              </a:rPr>
              <a:t>Self Assessment Questions</a:t>
            </a:r>
          </a:p>
          <a:p>
            <a:pPr marL="360000" lvl="4"/>
            <a:endParaRPr lang="en-US" sz="1000" b="1" dirty="0" smtClean="0">
              <a:latin typeface="Times New Roman" panose="02020603050405020304" pitchFamily="18" charset="0"/>
              <a:cs typeface="Times New Roman" panose="02020603050405020304" pitchFamily="18" charset="0"/>
            </a:endParaRPr>
          </a:p>
          <a:p>
            <a:pPr marL="360000" lvl="4"/>
            <a:endParaRPr lang="en-US" sz="1000" b="1" dirty="0">
              <a:latin typeface="Times New Roman" panose="02020603050405020304" pitchFamily="18" charset="0"/>
              <a:cs typeface="Times New Roman" panose="02020603050405020304" pitchFamily="18" charset="0"/>
            </a:endParaRPr>
          </a:p>
          <a:p>
            <a:pPr marL="360000" lvl="4"/>
            <a:endParaRPr lang="en-US" sz="1000" b="1" dirty="0">
              <a:latin typeface="Times New Roman" panose="02020603050405020304" pitchFamily="18" charset="0"/>
              <a:cs typeface="Times New Roman" panose="02020603050405020304" pitchFamily="18" charset="0"/>
            </a:endParaRPr>
          </a:p>
          <a:p>
            <a:pPr marL="720000" lvl="6">
              <a:lnSpc>
                <a:spcPct val="150000"/>
              </a:lnSpc>
            </a:pPr>
            <a:r>
              <a:rPr lang="en-US" sz="2000" dirty="0" smtClean="0">
                <a:latin typeface="Times New Roman" panose="02020603050405020304" pitchFamily="18" charset="0"/>
                <a:cs typeface="Times New Roman" panose="02020603050405020304" pitchFamily="18" charset="0"/>
              </a:rPr>
              <a:t>4</a:t>
            </a:r>
            <a:r>
              <a:rPr lang="en-US" sz="2000" dirty="0">
                <a:latin typeface="Times New Roman" panose="02020603050405020304" pitchFamily="18" charset="0"/>
                <a:cs typeface="Times New Roman" panose="02020603050405020304" pitchFamily="18" charset="0"/>
              </a:rPr>
              <a:t>. Binary search algorithm cannot be applied to _____.</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pPr marL="2091600" lvl="8" indent="-457200">
              <a:lnSpc>
                <a:spcPct val="150000"/>
              </a:lnSpc>
              <a:buFont typeface="+mj-lt"/>
              <a:buAutoNum type="alphaLcParenR"/>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sorted </a:t>
            </a:r>
            <a:r>
              <a:rPr lang="en-US" sz="2000" dirty="0">
                <a:latin typeface="Times New Roman" panose="02020603050405020304" pitchFamily="18" charset="0"/>
                <a:cs typeface="Times New Roman" panose="02020603050405020304" pitchFamily="18" charset="0"/>
              </a:rPr>
              <a:t>linked </a:t>
            </a:r>
            <a:r>
              <a:rPr lang="en-US" sz="2000" dirty="0" smtClean="0">
                <a:latin typeface="Times New Roman" panose="02020603050405020304" pitchFamily="18" charset="0"/>
                <a:cs typeface="Times New Roman" panose="02020603050405020304" pitchFamily="18" charset="0"/>
              </a:rPr>
              <a:t>list</a:t>
            </a:r>
          </a:p>
          <a:p>
            <a:pPr marL="2091600" lvl="8" indent="-457200">
              <a:lnSpc>
                <a:spcPct val="150000"/>
              </a:lnSpc>
              <a:buFont typeface="+mj-lt"/>
              <a:buAutoNum type="alphaLcParenR"/>
            </a:pPr>
            <a:r>
              <a:rPr lang="en-US" sz="2000" dirty="0" smtClean="0">
                <a:latin typeface="Times New Roman" panose="02020603050405020304" pitchFamily="18" charset="0"/>
                <a:cs typeface="Times New Roman" panose="02020603050405020304" pitchFamily="18" charset="0"/>
              </a:rPr>
              <a:t>sorted </a:t>
            </a:r>
            <a:r>
              <a:rPr lang="en-US" sz="2000" dirty="0">
                <a:latin typeface="Times New Roman" panose="02020603050405020304" pitchFamily="18" charset="0"/>
                <a:cs typeface="Times New Roman" panose="02020603050405020304" pitchFamily="18" charset="0"/>
              </a:rPr>
              <a:t>binary </a:t>
            </a:r>
            <a:r>
              <a:rPr lang="en-US" sz="2000" dirty="0" smtClean="0">
                <a:latin typeface="Times New Roman" panose="02020603050405020304" pitchFamily="18" charset="0"/>
                <a:cs typeface="Times New Roman" panose="02020603050405020304" pitchFamily="18" charset="0"/>
              </a:rPr>
              <a:t>trees</a:t>
            </a:r>
          </a:p>
          <a:p>
            <a:pPr marL="2091600" lvl="8" indent="-457200">
              <a:lnSpc>
                <a:spcPct val="150000"/>
              </a:lnSpc>
              <a:buFont typeface="+mj-lt"/>
              <a:buAutoNum type="alphaLcParenR"/>
            </a:pPr>
            <a:r>
              <a:rPr lang="en-US" sz="2000" dirty="0" smtClean="0">
                <a:latin typeface="Times New Roman" panose="02020603050405020304" pitchFamily="18" charset="0"/>
                <a:cs typeface="Times New Roman" panose="02020603050405020304" pitchFamily="18" charset="0"/>
              </a:rPr>
              <a:t>sorted </a:t>
            </a:r>
            <a:r>
              <a:rPr lang="en-US" sz="2000" dirty="0">
                <a:latin typeface="Times New Roman" panose="02020603050405020304" pitchFamily="18" charset="0"/>
                <a:cs typeface="Times New Roman" panose="02020603050405020304" pitchFamily="18" charset="0"/>
              </a:rPr>
              <a:t>linear </a:t>
            </a:r>
            <a:r>
              <a:rPr lang="en-US" sz="2000" dirty="0" smtClean="0">
                <a:latin typeface="Times New Roman" panose="02020603050405020304" pitchFamily="18" charset="0"/>
                <a:cs typeface="Times New Roman" panose="02020603050405020304" pitchFamily="18" charset="0"/>
              </a:rPr>
              <a:t>array</a:t>
            </a:r>
          </a:p>
          <a:p>
            <a:pPr marL="2091600" lvl="8" indent="-457200">
              <a:lnSpc>
                <a:spcPct val="150000"/>
              </a:lnSpc>
              <a:buFont typeface="+mj-lt"/>
              <a:buAutoNum type="alphaLcParenR"/>
            </a:pPr>
            <a:r>
              <a:rPr lang="en-US" sz="2000" dirty="0" smtClean="0">
                <a:latin typeface="Times New Roman" panose="02020603050405020304" pitchFamily="18" charset="0"/>
                <a:cs typeface="Times New Roman" panose="02020603050405020304" pitchFamily="18" charset="0"/>
              </a:rPr>
              <a:t>pointer array</a:t>
            </a:r>
          </a:p>
          <a:p>
            <a:pPr marL="2091600" lvl="8" indent="-457200">
              <a:lnSpc>
                <a:spcPct val="150000"/>
              </a:lnSpc>
              <a:buFont typeface="+mj-lt"/>
              <a:buAutoNum type="alphaLcParenR"/>
            </a:pPr>
            <a:endParaRPr lang="en-IN" sz="2000" dirty="0" smtClean="0">
              <a:latin typeface="Times New Roman" panose="02020603050405020304" pitchFamily="18" charset="0"/>
              <a:cs typeface="Times New Roman" panose="02020603050405020304" pitchFamily="18" charset="0"/>
            </a:endParaRPr>
          </a:p>
          <a:p>
            <a:pPr marL="1177200" lvl="7">
              <a:lnSpc>
                <a:spcPct val="150000"/>
              </a:lnSpc>
            </a:pPr>
            <a:r>
              <a:rPr lang="en-IN" sz="2000" b="1" dirty="0" smtClean="0">
                <a:latin typeface="Times New Roman" panose="02020603050405020304" pitchFamily="18" charset="0"/>
                <a:cs typeface="Times New Roman" panose="02020603050405020304" pitchFamily="18" charset="0"/>
              </a:rPr>
              <a:t>Answer</a:t>
            </a:r>
            <a:r>
              <a:rPr lang="en-IN" sz="2000" b="1"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d</a:t>
            </a:r>
            <a:r>
              <a:rPr lang="en-US" sz="2000" b="1" dirty="0" smtClean="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a:p>
            <a:pPr marL="1177200" lvl="7">
              <a:lnSpc>
                <a:spcPct val="150000"/>
              </a:lnSpc>
            </a:pPr>
            <a:endParaRPr lang="en-IN" sz="2000" b="1" dirty="0">
              <a:latin typeface="Times New Roman" panose="02020603050405020304" pitchFamily="18" charset="0"/>
              <a:cs typeface="Times New Roman" panose="02020603050405020304" pitchFamily="18" charset="0"/>
            </a:endParaRPr>
          </a:p>
          <a:p>
            <a:pPr marL="1177200" lvl="7">
              <a:lnSpc>
                <a:spcPct val="150000"/>
              </a:lnSpc>
            </a:pPr>
            <a:r>
              <a:rPr lang="en-IN" sz="2000" dirty="0">
                <a:latin typeface="Times New Roman" panose="02020603050405020304" pitchFamily="18" charset="0"/>
                <a:cs typeface="Times New Roman" panose="02020603050405020304" pitchFamily="18" charset="0"/>
              </a:rPr>
              <a:t>  </a:t>
            </a: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216472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8</a:t>
            </a:fld>
            <a:endParaRPr lang="en-IN" dirty="0"/>
          </a:p>
        </p:txBody>
      </p:sp>
      <p:sp>
        <p:nvSpPr>
          <p:cNvPr id="6" name="Rectangle 5"/>
          <p:cNvSpPr/>
          <p:nvPr/>
        </p:nvSpPr>
        <p:spPr>
          <a:xfrm>
            <a:off x="207034" y="1121184"/>
            <a:ext cx="11383951" cy="5147563"/>
          </a:xfrm>
          <a:prstGeom prst="rect">
            <a:avLst/>
          </a:prstGeom>
        </p:spPr>
        <p:txBody>
          <a:bodyPr wrap="square">
            <a:spAutoFit/>
          </a:bodyPr>
          <a:lstStyle/>
          <a:p>
            <a:pPr marL="360000" lvl="4"/>
            <a:r>
              <a:rPr lang="en-US" sz="2400" b="1" dirty="0" smtClean="0">
                <a:latin typeface="Times New Roman" panose="02020603050405020304" pitchFamily="18" charset="0"/>
                <a:cs typeface="Times New Roman" panose="02020603050405020304" pitchFamily="18" charset="0"/>
              </a:rPr>
              <a:t>Examples</a:t>
            </a:r>
          </a:p>
          <a:p>
            <a:pPr marL="360000" lvl="4">
              <a:lnSpc>
                <a:spcPct val="150000"/>
              </a:lnSpc>
            </a:pPr>
            <a:endParaRPr lang="en-US" sz="800" b="1" dirty="0" smtClean="0">
              <a:latin typeface="Times New Roman" panose="02020603050405020304" pitchFamily="18" charset="0"/>
              <a:cs typeface="Times New Roman" panose="02020603050405020304" pitchFamily="18" charset="0"/>
            </a:endParaRPr>
          </a:p>
          <a:p>
            <a:pPr marL="720000" lvl="6">
              <a:lnSpc>
                <a:spcPct val="150000"/>
              </a:lnSpc>
            </a:pPr>
            <a:r>
              <a:rPr lang="en-US" sz="2000" dirty="0">
                <a:latin typeface="Times New Roman" panose="02020603050405020304" pitchFamily="18" charset="0"/>
                <a:cs typeface="Times New Roman" panose="02020603050405020304" pitchFamily="18" charset="0"/>
              </a:rPr>
              <a:t>Do you remember the telephone directory? </a:t>
            </a:r>
          </a:p>
          <a:p>
            <a:pPr marL="720000" lvl="6">
              <a:lnSpc>
                <a:spcPct val="150000"/>
              </a:lnSpc>
            </a:pPr>
            <a:r>
              <a:rPr lang="en-US" sz="2000" dirty="0">
                <a:latin typeface="Times New Roman" panose="02020603050405020304" pitchFamily="18" charset="0"/>
                <a:cs typeface="Times New Roman" panose="02020603050405020304" pitchFamily="18" charset="0"/>
              </a:rPr>
              <a:t>Imagine if it was just in any order (random)</a:t>
            </a:r>
          </a:p>
          <a:p>
            <a:pPr marL="720000" lvl="6">
              <a:lnSpc>
                <a:spcPct val="150000"/>
              </a:lnSpc>
            </a:pPr>
            <a:r>
              <a:rPr lang="en-US" sz="2000" dirty="0">
                <a:latin typeface="Times New Roman" panose="02020603050405020304" pitchFamily="18" charset="0"/>
                <a:cs typeface="Times New Roman" panose="02020603050405020304" pitchFamily="18" charset="0"/>
              </a:rPr>
              <a:t>How long would it take you to find my telephone number</a:t>
            </a:r>
            <a:r>
              <a:rPr lang="en-US" sz="2000" dirty="0" smtClean="0">
                <a:latin typeface="Times New Roman" panose="02020603050405020304" pitchFamily="18" charset="0"/>
                <a:cs typeface="Times New Roman" panose="02020603050405020304" pitchFamily="18" charset="0"/>
              </a:rPr>
              <a:t>?</a:t>
            </a:r>
          </a:p>
          <a:p>
            <a:pPr marL="720000" lvl="6">
              <a:lnSpc>
                <a:spcPct val="150000"/>
              </a:lnSpc>
            </a:pPr>
            <a:endParaRPr lang="en-US" sz="1500" dirty="0">
              <a:latin typeface="Times New Roman" panose="02020603050405020304" pitchFamily="18" charset="0"/>
              <a:cs typeface="Times New Roman" panose="02020603050405020304" pitchFamily="18" charset="0"/>
            </a:endParaRPr>
          </a:p>
          <a:p>
            <a:pPr marL="720000" lvl="6">
              <a:lnSpc>
                <a:spcPct val="150000"/>
              </a:lnSpc>
            </a:pPr>
            <a:r>
              <a:rPr lang="en-US" sz="2000" dirty="0">
                <a:latin typeface="Times New Roman" panose="02020603050405020304" pitchFamily="18" charset="0"/>
                <a:cs typeface="Times New Roman" panose="02020603050405020304" pitchFamily="18" charset="0"/>
              </a:rPr>
              <a:t>Do you remember the dictionary?</a:t>
            </a:r>
          </a:p>
          <a:p>
            <a:pPr marL="720000" lvl="6">
              <a:lnSpc>
                <a:spcPct val="150000"/>
              </a:lnSpc>
            </a:pPr>
            <a:r>
              <a:rPr lang="en-US" sz="2000" dirty="0">
                <a:latin typeface="Times New Roman" panose="02020603050405020304" pitchFamily="18" charset="0"/>
                <a:cs typeface="Times New Roman" panose="02020603050405020304" pitchFamily="18" charset="0"/>
              </a:rPr>
              <a:t>Imagine if that was just in any order.</a:t>
            </a:r>
          </a:p>
          <a:p>
            <a:pPr marL="720000" lvl="6">
              <a:lnSpc>
                <a:spcPct val="150000"/>
              </a:lnSpc>
            </a:pPr>
            <a:r>
              <a:rPr lang="en-US" sz="2000" dirty="0">
                <a:latin typeface="Times New Roman" panose="02020603050405020304" pitchFamily="18" charset="0"/>
                <a:cs typeface="Times New Roman" panose="02020603050405020304" pitchFamily="18" charset="0"/>
              </a:rPr>
              <a:t>How long would it take to find a word, or to determine if the word was not present</a:t>
            </a:r>
            <a:r>
              <a:rPr lang="en-US" sz="2000" dirty="0" smtClean="0">
                <a:latin typeface="Times New Roman" panose="02020603050405020304" pitchFamily="18" charset="0"/>
                <a:cs typeface="Times New Roman" panose="02020603050405020304" pitchFamily="18" charset="0"/>
              </a:rPr>
              <a:t>?</a:t>
            </a:r>
          </a:p>
          <a:p>
            <a:pPr marL="720000" lvl="6">
              <a:lnSpc>
                <a:spcPct val="150000"/>
              </a:lnSpc>
            </a:pPr>
            <a:endParaRPr lang="en-US" sz="1500" dirty="0">
              <a:latin typeface="Times New Roman" panose="02020603050405020304" pitchFamily="18" charset="0"/>
              <a:cs typeface="Times New Roman" panose="02020603050405020304" pitchFamily="18" charset="0"/>
            </a:endParaRPr>
          </a:p>
          <a:p>
            <a:pPr marL="720000" lvl="6">
              <a:lnSpc>
                <a:spcPct val="150000"/>
              </a:lnSpc>
            </a:pPr>
            <a:r>
              <a:rPr lang="en-US" sz="2000" dirty="0">
                <a:latin typeface="Times New Roman" panose="02020603050405020304" pitchFamily="18" charset="0"/>
                <a:cs typeface="Times New Roman" panose="02020603050405020304" pitchFamily="18" charset="0"/>
              </a:rPr>
              <a:t>Do you ever use an online spelling checker?</a:t>
            </a:r>
          </a:p>
          <a:p>
            <a:pPr marL="720000" lvl="6">
              <a:lnSpc>
                <a:spcPct val="150000"/>
              </a:lnSpc>
            </a:pPr>
            <a:r>
              <a:rPr lang="en-US" sz="2000" dirty="0">
                <a:latin typeface="Times New Roman" panose="02020603050405020304" pitchFamily="18" charset="0"/>
                <a:cs typeface="Times New Roman" panose="02020603050405020304" pitchFamily="18" charset="0"/>
              </a:rPr>
              <a:t>How does that work</a:t>
            </a:r>
            <a:r>
              <a:rPr lang="en-US" sz="2000" dirty="0" smtClean="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403642178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80</a:t>
            </a:fld>
            <a:endParaRPr lang="en-IN" dirty="0"/>
          </a:p>
        </p:txBody>
      </p:sp>
      <p:sp>
        <p:nvSpPr>
          <p:cNvPr id="7" name="Rectangle 6"/>
          <p:cNvSpPr/>
          <p:nvPr/>
        </p:nvSpPr>
        <p:spPr>
          <a:xfrm>
            <a:off x="64168" y="1081079"/>
            <a:ext cx="11835441" cy="5324535"/>
          </a:xfrm>
          <a:prstGeom prst="rect">
            <a:avLst/>
          </a:prstGeom>
        </p:spPr>
        <p:txBody>
          <a:bodyPr wrap="square">
            <a:spAutoFit/>
          </a:bodyPr>
          <a:lstStyle/>
          <a:p>
            <a:pPr marL="360000" lvl="4"/>
            <a:endParaRPr lang="en-US" sz="1000" b="1" dirty="0" smtClean="0">
              <a:latin typeface="Times New Roman" panose="02020603050405020304" pitchFamily="18" charset="0"/>
              <a:cs typeface="Times New Roman" panose="02020603050405020304" pitchFamily="18" charset="0"/>
            </a:endParaRPr>
          </a:p>
          <a:p>
            <a:pPr marL="360000" lvl="4"/>
            <a:endParaRPr lang="en-US" sz="1000" b="1" dirty="0" smtClean="0">
              <a:latin typeface="Times New Roman" panose="02020603050405020304" pitchFamily="18" charset="0"/>
              <a:cs typeface="Times New Roman" panose="02020603050405020304" pitchFamily="18" charset="0"/>
            </a:endParaRPr>
          </a:p>
          <a:p>
            <a:pPr marL="360000" lvl="4"/>
            <a:endParaRPr lang="en-US" sz="1000" b="1" dirty="0">
              <a:latin typeface="Times New Roman" panose="02020603050405020304" pitchFamily="18" charset="0"/>
              <a:cs typeface="Times New Roman" panose="02020603050405020304" pitchFamily="18" charset="0"/>
            </a:endParaRPr>
          </a:p>
          <a:p>
            <a:pPr marL="360000" lvl="4"/>
            <a:endParaRPr lang="en-US" sz="1000" b="1" dirty="0">
              <a:latin typeface="Times New Roman" panose="02020603050405020304" pitchFamily="18" charset="0"/>
              <a:cs typeface="Times New Roman" panose="02020603050405020304" pitchFamily="18" charset="0"/>
            </a:endParaRPr>
          </a:p>
          <a:p>
            <a:pPr marL="720000" lvl="6">
              <a:lnSpc>
                <a:spcPct val="150000"/>
              </a:lnSpc>
            </a:pPr>
            <a:r>
              <a:rPr lang="en-US" sz="2000" dirty="0">
                <a:latin typeface="Times New Roman" panose="02020603050405020304" pitchFamily="18" charset="0"/>
                <a:cs typeface="Times New Roman" panose="02020603050405020304" pitchFamily="18" charset="0"/>
              </a:rPr>
              <a:t>5. </a:t>
            </a:r>
            <a:r>
              <a:rPr lang="en-US" sz="2000" dirty="0" smtClean="0">
                <a:latin typeface="Times New Roman" panose="02020603050405020304" pitchFamily="18" charset="0"/>
                <a:cs typeface="Times New Roman" panose="02020603050405020304" pitchFamily="18" charset="0"/>
              </a:rPr>
              <a:t> Complexity </a:t>
            </a:r>
            <a:r>
              <a:rPr lang="en-US" sz="2000" dirty="0">
                <a:latin typeface="Times New Roman" panose="02020603050405020304" pitchFamily="18" charset="0"/>
                <a:cs typeface="Times New Roman" panose="02020603050405020304" pitchFamily="18" charset="0"/>
              </a:rPr>
              <a:t>of linear search algorithm is ………</a:t>
            </a:r>
          </a:p>
          <a:p>
            <a:pPr marL="720000" lvl="6">
              <a:lnSpc>
                <a:spcPct val="150000"/>
              </a:lnSpc>
            </a:pPr>
            <a:endParaRPr lang="en-US" sz="2000" dirty="0" smtClean="0">
              <a:latin typeface="Times New Roman" panose="02020603050405020304" pitchFamily="18" charset="0"/>
              <a:cs typeface="Times New Roman" panose="02020603050405020304" pitchFamily="18" charset="0"/>
            </a:endParaRPr>
          </a:p>
          <a:p>
            <a:pPr marL="2091600" lvl="8" indent="-457200">
              <a:lnSpc>
                <a:spcPct val="150000"/>
              </a:lnSpc>
              <a:buFont typeface="+mj-lt"/>
              <a:buAutoNum type="alphaLcParenR"/>
            </a:pPr>
            <a:r>
              <a:rPr lang="pt-BR" sz="2000" dirty="0" smtClean="0">
                <a:latin typeface="Times New Roman" panose="02020603050405020304" pitchFamily="18" charset="0"/>
                <a:cs typeface="Times New Roman" panose="02020603050405020304" pitchFamily="18" charset="0"/>
              </a:rPr>
              <a:t>O(n)</a:t>
            </a:r>
          </a:p>
          <a:p>
            <a:pPr marL="2091600" lvl="8" indent="-457200">
              <a:lnSpc>
                <a:spcPct val="150000"/>
              </a:lnSpc>
              <a:buFont typeface="+mj-lt"/>
              <a:buAutoNum type="alphaLcParenR"/>
            </a:pPr>
            <a:r>
              <a:rPr lang="pt-BR" sz="2000" dirty="0" smtClean="0">
                <a:latin typeface="Times New Roman" panose="02020603050405020304" pitchFamily="18" charset="0"/>
                <a:cs typeface="Times New Roman" panose="02020603050405020304" pitchFamily="18" charset="0"/>
              </a:rPr>
              <a:t>O(logn)</a:t>
            </a:r>
          </a:p>
          <a:p>
            <a:pPr marL="2091600" lvl="8" indent="-457200">
              <a:lnSpc>
                <a:spcPct val="150000"/>
              </a:lnSpc>
              <a:buFont typeface="+mj-lt"/>
              <a:buAutoNum type="alphaLcParenR"/>
            </a:pPr>
            <a:r>
              <a:rPr lang="pt-BR" sz="2000" dirty="0" smtClean="0">
                <a:latin typeface="Times New Roman" panose="02020603050405020304" pitchFamily="18" charset="0"/>
                <a:cs typeface="Times New Roman" panose="02020603050405020304" pitchFamily="18" charset="0"/>
              </a:rPr>
              <a:t>O(n2)</a:t>
            </a:r>
          </a:p>
          <a:p>
            <a:pPr marL="2091600" lvl="8" indent="-457200">
              <a:lnSpc>
                <a:spcPct val="150000"/>
              </a:lnSpc>
              <a:buFont typeface="+mj-lt"/>
              <a:buAutoNum type="alphaLcParenR"/>
            </a:pPr>
            <a:r>
              <a:rPr lang="pt-BR" sz="2000" dirty="0" smtClean="0">
                <a:latin typeface="Times New Roman" panose="02020603050405020304" pitchFamily="18" charset="0"/>
                <a:cs typeface="Times New Roman" panose="02020603050405020304" pitchFamily="18" charset="0"/>
              </a:rPr>
              <a:t>O(n </a:t>
            </a:r>
            <a:r>
              <a:rPr lang="pt-BR" sz="2000" dirty="0">
                <a:latin typeface="Times New Roman" panose="02020603050405020304" pitchFamily="18" charset="0"/>
                <a:cs typeface="Times New Roman" panose="02020603050405020304" pitchFamily="18" charset="0"/>
              </a:rPr>
              <a:t>logn)</a:t>
            </a:r>
          </a:p>
          <a:p>
            <a:pPr marL="2091600" lvl="8" indent="-457200">
              <a:lnSpc>
                <a:spcPct val="150000"/>
              </a:lnSpc>
              <a:buFont typeface="+mj-lt"/>
              <a:buAutoNum type="alphaLcParenR"/>
            </a:pPr>
            <a:endParaRPr lang="en-IN" sz="2000" dirty="0" smtClean="0">
              <a:latin typeface="Times New Roman" panose="02020603050405020304" pitchFamily="18" charset="0"/>
              <a:cs typeface="Times New Roman" panose="02020603050405020304" pitchFamily="18" charset="0"/>
            </a:endParaRPr>
          </a:p>
          <a:p>
            <a:pPr marL="1177200" lvl="7">
              <a:lnSpc>
                <a:spcPct val="150000"/>
              </a:lnSpc>
            </a:pPr>
            <a:r>
              <a:rPr lang="en-IN" sz="2000" b="1" dirty="0" smtClean="0">
                <a:latin typeface="Times New Roman" panose="02020603050405020304" pitchFamily="18" charset="0"/>
                <a:cs typeface="Times New Roman" panose="02020603050405020304" pitchFamily="18" charset="0"/>
              </a:rPr>
              <a:t>Answer</a:t>
            </a:r>
            <a:r>
              <a:rPr lang="en-IN"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b)</a:t>
            </a:r>
            <a:endParaRPr lang="en-US" sz="2000" b="1" dirty="0">
              <a:latin typeface="Times New Roman" panose="02020603050405020304" pitchFamily="18" charset="0"/>
              <a:cs typeface="Times New Roman" panose="02020603050405020304" pitchFamily="18" charset="0"/>
            </a:endParaRPr>
          </a:p>
          <a:p>
            <a:pPr marL="1177200" lvl="7">
              <a:lnSpc>
                <a:spcPct val="150000"/>
              </a:lnSpc>
            </a:pPr>
            <a:endParaRPr lang="en-IN" sz="2000" b="1" dirty="0">
              <a:latin typeface="Times New Roman" panose="02020603050405020304" pitchFamily="18" charset="0"/>
              <a:cs typeface="Times New Roman" panose="02020603050405020304" pitchFamily="18" charset="0"/>
            </a:endParaRPr>
          </a:p>
          <a:p>
            <a:pPr marL="1177200" lvl="7">
              <a:lnSpc>
                <a:spcPct val="150000"/>
              </a:lnSpc>
            </a:pPr>
            <a:r>
              <a:rPr lang="en-IN" sz="2000" dirty="0">
                <a:latin typeface="Times New Roman" panose="02020603050405020304" pitchFamily="18" charset="0"/>
                <a:cs typeface="Times New Roman" panose="02020603050405020304" pitchFamily="18" charset="0"/>
              </a:rPr>
              <a:t>  </a:t>
            </a: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89975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81</a:t>
            </a:fld>
            <a:endParaRPr lang="en-IN" dirty="0"/>
          </a:p>
        </p:txBody>
      </p:sp>
      <p:sp>
        <p:nvSpPr>
          <p:cNvPr id="6" name="Rectangle 5"/>
          <p:cNvSpPr/>
          <p:nvPr/>
        </p:nvSpPr>
        <p:spPr>
          <a:xfrm>
            <a:off x="96673" y="1121184"/>
            <a:ext cx="11816467" cy="5524589"/>
          </a:xfrm>
          <a:prstGeom prst="rect">
            <a:avLst/>
          </a:prstGeom>
        </p:spPr>
        <p:txBody>
          <a:bodyPr wrap="square">
            <a:spAutoFit/>
          </a:bodyPr>
          <a:lstStyle/>
          <a:p>
            <a:pPr marL="360000" lvl="4"/>
            <a:r>
              <a:rPr lang="en-US" sz="2400" b="1" dirty="0" smtClean="0">
                <a:latin typeface="Times New Roman" panose="02020603050405020304" pitchFamily="18" charset="0"/>
                <a:cs typeface="Times New Roman" panose="02020603050405020304" pitchFamily="18" charset="0"/>
              </a:rPr>
              <a:t>Assignment</a:t>
            </a:r>
            <a:endParaRPr lang="en-US" sz="2400" b="1" dirty="0">
              <a:latin typeface="Times New Roman" panose="02020603050405020304" pitchFamily="18" charset="0"/>
              <a:cs typeface="Times New Roman" panose="02020603050405020304" pitchFamily="18" charset="0"/>
            </a:endParaRPr>
          </a:p>
          <a:p>
            <a:pPr marL="360000" lvl="4"/>
            <a:endParaRPr lang="en-US" sz="2400" b="1" dirty="0" smtClean="0">
              <a:latin typeface="Times New Roman" panose="02020603050405020304" pitchFamily="18" charset="0"/>
              <a:cs typeface="Times New Roman" panose="02020603050405020304" pitchFamily="18" charset="0"/>
            </a:endParaRPr>
          </a:p>
          <a:p>
            <a:pPr marL="1177200" lvl="6" indent="-457200">
              <a:buFont typeface="+mj-lt"/>
              <a:buAutoNum type="arabicPeriod"/>
            </a:pPr>
            <a:r>
              <a:rPr lang="en-US" sz="2000" dirty="0">
                <a:latin typeface="Times New Roman" panose="02020603050405020304" pitchFamily="18" charset="0"/>
                <a:cs typeface="Times New Roman" panose="02020603050405020304" pitchFamily="18" charset="0"/>
              </a:rPr>
              <a:t>Three sum. Given an array of n integers, design an algorithm to determine whether any three of them sum to 0. The order of growth of the running time of your program should be n2 log n. Extra credit: Develop a program that solves the problem in quadratic time.</a:t>
            </a:r>
          </a:p>
          <a:p>
            <a:pPr marL="1177200" lvl="6" indent="-457200">
              <a:buFont typeface="+mj-lt"/>
              <a:buAutoNum type="arabicPeriod"/>
            </a:pPr>
            <a:endParaRPr lang="en-US" sz="1500" dirty="0">
              <a:latin typeface="Times New Roman" panose="02020603050405020304" pitchFamily="18" charset="0"/>
              <a:cs typeface="Times New Roman" panose="02020603050405020304" pitchFamily="18" charset="0"/>
            </a:endParaRPr>
          </a:p>
          <a:p>
            <a:pPr marL="1177200" lvl="6" indent="-457200">
              <a:buFont typeface="+mj-lt"/>
              <a:buAutoNum type="arabicPeriod"/>
            </a:pPr>
            <a:r>
              <a:rPr lang="en-US" sz="2000" dirty="0" smtClean="0">
                <a:latin typeface="Times New Roman" panose="02020603050405020304" pitchFamily="18" charset="0"/>
                <a:cs typeface="Times New Roman" panose="02020603050405020304" pitchFamily="18" charset="0"/>
              </a:rPr>
              <a:t>Quicksort</a:t>
            </a:r>
            <a:r>
              <a:rPr lang="en-US" sz="2000" dirty="0">
                <a:latin typeface="Times New Roman" panose="02020603050405020304" pitchFamily="18" charset="0"/>
                <a:cs typeface="Times New Roman" panose="02020603050405020304" pitchFamily="18" charset="0"/>
              </a:rPr>
              <a:t>. Write a recursive program that sorts an array of Comparable objects by using, as a subroutine, the partitioning algorithm described in the previous exercise: First, pick a random element v as the partitioning element. Next, partition the array into a left subarray containing all elements less than v, followed by a middle subarray containing all elements equal to v, followed by a right subarray containing all elements greater than v. Finally, recursively sort the left and right subarrays.</a:t>
            </a:r>
          </a:p>
          <a:p>
            <a:pPr marL="1177200" lvl="6" indent="-457200">
              <a:buFont typeface="+mj-lt"/>
              <a:buAutoNum type="arabicPeriod"/>
            </a:pPr>
            <a:endParaRPr lang="en-US" sz="1500" dirty="0">
              <a:latin typeface="Times New Roman" panose="02020603050405020304" pitchFamily="18" charset="0"/>
              <a:cs typeface="Times New Roman" panose="02020603050405020304" pitchFamily="18" charset="0"/>
            </a:endParaRPr>
          </a:p>
          <a:p>
            <a:pPr marL="1177200" lvl="6" indent="-457200">
              <a:buFont typeface="+mj-lt"/>
              <a:buAutoNum type="arabicPeriod"/>
            </a:pPr>
            <a:r>
              <a:rPr lang="en-US" sz="2000" dirty="0" smtClean="0">
                <a:latin typeface="Times New Roman" panose="02020603050405020304" pitchFamily="18" charset="0"/>
                <a:cs typeface="Times New Roman" panose="02020603050405020304" pitchFamily="18" charset="0"/>
              </a:rPr>
              <a:t>Reverse </a:t>
            </a:r>
            <a:r>
              <a:rPr lang="en-US" sz="2000" dirty="0">
                <a:latin typeface="Times New Roman" panose="02020603050405020304" pitchFamily="18" charset="0"/>
                <a:cs typeface="Times New Roman" panose="02020603050405020304" pitchFamily="18" charset="0"/>
              </a:rPr>
              <a:t>domain. Write a program to read in a list of domain names from standard input, and print the reverse domain names in sorted order. For example, the reverse domain of cs.princeton.edu is </a:t>
            </a:r>
            <a:r>
              <a:rPr lang="en-US" sz="2000" dirty="0" err="1">
                <a:latin typeface="Times New Roman" panose="02020603050405020304" pitchFamily="18" charset="0"/>
                <a:cs typeface="Times New Roman" panose="02020603050405020304" pitchFamily="18" charset="0"/>
              </a:rPr>
              <a:t>edu.princeton.cs</a:t>
            </a:r>
            <a:r>
              <a:rPr lang="en-US" sz="2000" dirty="0">
                <a:latin typeface="Times New Roman" panose="02020603050405020304" pitchFamily="18" charset="0"/>
                <a:cs typeface="Times New Roman" panose="02020603050405020304" pitchFamily="18" charset="0"/>
              </a:rPr>
              <a:t>. This computation is useful for web log analysis. </a:t>
            </a:r>
          </a:p>
          <a:p>
            <a:pPr marL="1177200" lvl="6" indent="-457200">
              <a:buFont typeface="+mj-lt"/>
              <a:buAutoNum type="arabicPeriod"/>
            </a:pPr>
            <a:endParaRPr lang="en-US" sz="1500" dirty="0">
              <a:latin typeface="Times New Roman" panose="02020603050405020304" pitchFamily="18" charset="0"/>
              <a:cs typeface="Times New Roman" panose="02020603050405020304" pitchFamily="18" charset="0"/>
            </a:endParaRPr>
          </a:p>
          <a:p>
            <a:pPr marL="1177200" lvl="6" indent="-457200">
              <a:buFont typeface="+mj-lt"/>
              <a:buAutoNum type="arabicPeriod"/>
            </a:pPr>
            <a:r>
              <a:rPr lang="en-US" sz="2000" dirty="0" smtClean="0">
                <a:latin typeface="Times New Roman" panose="02020603050405020304" pitchFamily="18" charset="0"/>
                <a:cs typeface="Times New Roman" panose="02020603050405020304" pitchFamily="18" charset="0"/>
              </a:rPr>
              <a:t>Local </a:t>
            </a:r>
            <a:r>
              <a:rPr lang="en-US" sz="2000" dirty="0">
                <a:latin typeface="Times New Roman" panose="02020603050405020304" pitchFamily="18" charset="0"/>
                <a:cs typeface="Times New Roman" panose="02020603050405020304" pitchFamily="18" charset="0"/>
              </a:rPr>
              <a:t>minimum in an array. Given an array a[] of n real numbers, design a logarithmic-time algorithm to find a local minimum (an index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such that both a[i-1] &lt; a[</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and a[</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&lt; a[i+1]).</a:t>
            </a: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spTree>
    <p:extLst>
      <p:ext uri="{BB962C8B-B14F-4D97-AF65-F5344CB8AC3E}">
        <p14:creationId xmlns:p14="http://schemas.microsoft.com/office/powerpoint/2010/main" val="371024295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82</a:t>
            </a:fld>
            <a:endParaRPr lang="en-IN" dirty="0"/>
          </a:p>
        </p:txBody>
      </p:sp>
      <p:sp>
        <p:nvSpPr>
          <p:cNvPr id="6" name="Rectangle 5"/>
          <p:cNvSpPr/>
          <p:nvPr/>
        </p:nvSpPr>
        <p:spPr>
          <a:xfrm>
            <a:off x="96673" y="1121184"/>
            <a:ext cx="11816467" cy="461665"/>
          </a:xfrm>
          <a:prstGeom prst="rect">
            <a:avLst/>
          </a:prstGeom>
        </p:spPr>
        <p:txBody>
          <a:bodyPr wrap="square">
            <a:spAutoFit/>
          </a:bodyPr>
          <a:lstStyle/>
          <a:p>
            <a:pPr marL="360000" lvl="4"/>
            <a:r>
              <a:rPr lang="en-US" sz="2400" b="1" dirty="0" smtClean="0">
                <a:latin typeface="Times New Roman" panose="02020603050405020304" pitchFamily="18" charset="0"/>
                <a:cs typeface="Times New Roman" panose="02020603050405020304" pitchFamily="18" charset="0"/>
              </a:rPr>
              <a:t>Document Links</a:t>
            </a:r>
            <a:endParaRPr lang="en-US" sz="2000" dirty="0">
              <a:latin typeface="Times New Roman" panose="02020603050405020304" pitchFamily="18" charset="0"/>
              <a:cs typeface="Times New Roman" panose="02020603050405020304" pitchFamily="18" charset="0"/>
            </a:endParaRP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graphicFrame>
        <p:nvGraphicFramePr>
          <p:cNvPr id="7" name="Table 6"/>
          <p:cNvGraphicFramePr>
            <a:graphicFrameLocks noGrp="1"/>
          </p:cNvGraphicFramePr>
          <p:nvPr>
            <p:extLst>
              <p:ext uri="{D42A27DB-BD31-4B8C-83A1-F6EECF244321}">
                <p14:modId xmlns:p14="http://schemas.microsoft.com/office/powerpoint/2010/main" val="2308763824"/>
              </p:ext>
            </p:extLst>
          </p:nvPr>
        </p:nvGraphicFramePr>
        <p:xfrm>
          <a:off x="708530" y="1852128"/>
          <a:ext cx="10802246" cy="1612967"/>
        </p:xfrm>
        <a:graphic>
          <a:graphicData uri="http://schemas.openxmlformats.org/drawingml/2006/table">
            <a:tbl>
              <a:tblPr firstRow="1" bandRow="1">
                <a:tableStyleId>{5940675A-B579-460E-94D1-54222C63F5DA}</a:tableStyleId>
              </a:tblPr>
              <a:tblGrid>
                <a:gridCol w="2442969">
                  <a:extLst>
                    <a:ext uri="{9D8B030D-6E8A-4147-A177-3AD203B41FA5}">
                      <a16:colId xmlns:a16="http://schemas.microsoft.com/office/drawing/2014/main" val="20000"/>
                    </a:ext>
                  </a:extLst>
                </a:gridCol>
                <a:gridCol w="3948580">
                  <a:extLst>
                    <a:ext uri="{9D8B030D-6E8A-4147-A177-3AD203B41FA5}">
                      <a16:colId xmlns:a16="http://schemas.microsoft.com/office/drawing/2014/main" val="20001"/>
                    </a:ext>
                  </a:extLst>
                </a:gridCol>
                <a:gridCol w="4410697">
                  <a:extLst>
                    <a:ext uri="{9D8B030D-6E8A-4147-A177-3AD203B41FA5}">
                      <a16:colId xmlns:a16="http://schemas.microsoft.com/office/drawing/2014/main" val="20002"/>
                    </a:ext>
                  </a:extLst>
                </a:gridCol>
              </a:tblGrid>
              <a:tr h="673131">
                <a:tc>
                  <a:txBody>
                    <a:bodyPr/>
                    <a:lstStyle/>
                    <a:p>
                      <a:pPr marL="182880" algn="l" fontAlgn="b"/>
                      <a:r>
                        <a:rPr lang="en-US" sz="2000" b="1" i="0" u="none" strike="noStrike" dirty="0">
                          <a:solidFill>
                            <a:schemeClr val="bg1"/>
                          </a:solidFill>
                          <a:effectLst/>
                          <a:latin typeface="+mn-lt"/>
                        </a:rPr>
                        <a:t>Topics</a:t>
                      </a:r>
                      <a:endParaRPr lang="en-GB" sz="2000" b="1" i="0" u="none" strike="noStrike" dirty="0">
                        <a:solidFill>
                          <a:schemeClr val="bg1"/>
                        </a:solidFill>
                        <a:effectLst/>
                        <a:latin typeface="+mn-lt"/>
                      </a:endParaRPr>
                    </a:p>
                  </a:txBody>
                  <a:tcPr marL="9525" marR="9525" marT="9525" marB="0" anchor="ctr">
                    <a:solidFill>
                      <a:srgbClr val="0070C0"/>
                    </a:solidFill>
                  </a:tcPr>
                </a:tc>
                <a:tc>
                  <a:txBody>
                    <a:bodyPr/>
                    <a:lstStyle/>
                    <a:p>
                      <a:pPr marL="182880" algn="l" fontAlgn="b"/>
                      <a:r>
                        <a:rPr lang="en-US" sz="2000" b="1" i="0" u="none" strike="noStrike" dirty="0">
                          <a:solidFill>
                            <a:schemeClr val="bg1"/>
                          </a:solidFill>
                          <a:effectLst/>
                          <a:latin typeface="+mn-lt"/>
                        </a:rPr>
                        <a:t>URL</a:t>
                      </a:r>
                      <a:endParaRPr lang="en-GB" sz="2000" b="1" i="0" u="none" strike="noStrike" dirty="0">
                        <a:solidFill>
                          <a:schemeClr val="bg1"/>
                        </a:solidFill>
                        <a:effectLst/>
                        <a:latin typeface="+mn-lt"/>
                      </a:endParaRPr>
                    </a:p>
                  </a:txBody>
                  <a:tcPr marL="9525" marR="9525" marT="9525" marB="0" anchor="ctr">
                    <a:solidFill>
                      <a:srgbClr val="0070C0"/>
                    </a:solidFill>
                  </a:tcPr>
                </a:tc>
                <a:tc>
                  <a:txBody>
                    <a:bodyPr/>
                    <a:lstStyle/>
                    <a:p>
                      <a:pPr marL="182880" algn="l" fontAlgn="b"/>
                      <a:r>
                        <a:rPr lang="en-US" sz="2000" b="1" i="0" u="none" strike="noStrike" dirty="0">
                          <a:solidFill>
                            <a:schemeClr val="bg1"/>
                          </a:solidFill>
                          <a:effectLst/>
                          <a:latin typeface="+mn-lt"/>
                        </a:rPr>
                        <a:t>Notes</a:t>
                      </a:r>
                    </a:p>
                  </a:txBody>
                  <a:tcPr marL="9525" marR="9525" marT="9525" marB="0" anchor="ctr">
                    <a:solidFill>
                      <a:srgbClr val="0070C0"/>
                    </a:solidFill>
                  </a:tcPr>
                </a:tc>
                <a:extLst>
                  <a:ext uri="{0D108BD9-81ED-4DB2-BD59-A6C34878D82A}">
                    <a16:rowId xmlns:a16="http://schemas.microsoft.com/office/drawing/2014/main" val="10002"/>
                  </a:ext>
                </a:extLst>
              </a:tr>
              <a:tr h="939836">
                <a:tc>
                  <a:txBody>
                    <a:bodyPr/>
                    <a:lstStyle/>
                    <a:p>
                      <a:pPr marL="182880" algn="l" fontAlgn="b"/>
                      <a:r>
                        <a:rPr lang="en-GB" sz="1600" b="0" i="0" u="none" strike="noStrike" dirty="0">
                          <a:solidFill>
                            <a:srgbClr val="000000"/>
                          </a:solidFill>
                          <a:effectLst/>
                          <a:latin typeface="+mn-lt"/>
                        </a:rPr>
                        <a:t>Searching and Sorting Algorithms</a:t>
                      </a:r>
                    </a:p>
                  </a:txBody>
                  <a:tcPr marL="9525" marR="9525" marT="9525" marB="0" anchor="ctr">
                    <a:solidFill>
                      <a:schemeClr val="bg1"/>
                    </a:solidFill>
                  </a:tcPr>
                </a:tc>
                <a:tc>
                  <a:txBody>
                    <a:bodyPr/>
                    <a:lstStyle/>
                    <a:p>
                      <a:pPr marL="182880" algn="l" fontAlgn="b"/>
                      <a:r>
                        <a:rPr lang="en-GB" sz="1600" b="0" i="0" u="sng" strike="noStrike" dirty="0">
                          <a:solidFill>
                            <a:srgbClr val="0000FF"/>
                          </a:solidFill>
                          <a:effectLst/>
                          <a:latin typeface="+mn-lt"/>
                        </a:rPr>
                        <a:t>https://www.tutorialspoint.com/data_structures_algorithms/data_structures_algorithms_tutorial.pdf</a:t>
                      </a:r>
                    </a:p>
                  </a:txBody>
                  <a:tcPr marL="9525" marR="9525" marT="9525" marB="0" anchor="ctr">
                    <a:solidFill>
                      <a:schemeClr val="bg1"/>
                    </a:solidFill>
                  </a:tcPr>
                </a:tc>
                <a:tc>
                  <a:txBody>
                    <a:bodyPr/>
                    <a:lstStyle/>
                    <a:p>
                      <a:pPr marL="182880" algn="l" fontAlgn="b"/>
                      <a:r>
                        <a:rPr lang="en-US" sz="1600" b="0" i="0" u="none" strike="noStrike" dirty="0">
                          <a:solidFill>
                            <a:srgbClr val="000000"/>
                          </a:solidFill>
                          <a:effectLst/>
                          <a:latin typeface="+mn-lt"/>
                        </a:rPr>
                        <a:t>This link explains about different searching and sorting algorithms</a:t>
                      </a:r>
                    </a:p>
                  </a:txBody>
                  <a:tcPr marL="9525" marR="9525" marT="9525" marB="0" anchor="ctr">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9985592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83</a:t>
            </a:fld>
            <a:endParaRPr lang="en-IN" dirty="0"/>
          </a:p>
        </p:txBody>
      </p:sp>
      <p:sp>
        <p:nvSpPr>
          <p:cNvPr id="6" name="Rectangle 5"/>
          <p:cNvSpPr/>
          <p:nvPr/>
        </p:nvSpPr>
        <p:spPr>
          <a:xfrm>
            <a:off x="96673" y="1121184"/>
            <a:ext cx="11816467" cy="461665"/>
          </a:xfrm>
          <a:prstGeom prst="rect">
            <a:avLst/>
          </a:prstGeom>
        </p:spPr>
        <p:txBody>
          <a:bodyPr wrap="square">
            <a:spAutoFit/>
          </a:bodyPr>
          <a:lstStyle/>
          <a:p>
            <a:pPr marL="360000" lvl="4"/>
            <a:r>
              <a:rPr lang="en-US" sz="2400" b="1" dirty="0" smtClean="0">
                <a:latin typeface="Times New Roman" panose="02020603050405020304" pitchFamily="18" charset="0"/>
                <a:cs typeface="Times New Roman" panose="02020603050405020304" pitchFamily="18" charset="0"/>
              </a:rPr>
              <a:t>Video Links</a:t>
            </a:r>
            <a:endParaRPr lang="en-US" sz="2000" dirty="0">
              <a:latin typeface="Times New Roman" panose="02020603050405020304" pitchFamily="18" charset="0"/>
              <a:cs typeface="Times New Roman" panose="02020603050405020304" pitchFamily="18" charset="0"/>
            </a:endParaRP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graphicFrame>
        <p:nvGraphicFramePr>
          <p:cNvPr id="7" name="Table 6"/>
          <p:cNvGraphicFramePr>
            <a:graphicFrameLocks noGrp="1"/>
          </p:cNvGraphicFramePr>
          <p:nvPr>
            <p:extLst>
              <p:ext uri="{D42A27DB-BD31-4B8C-83A1-F6EECF244321}">
                <p14:modId xmlns:p14="http://schemas.microsoft.com/office/powerpoint/2010/main" val="1036176066"/>
              </p:ext>
            </p:extLst>
          </p:nvPr>
        </p:nvGraphicFramePr>
        <p:xfrm>
          <a:off x="683993" y="1912773"/>
          <a:ext cx="10802246" cy="1645051"/>
        </p:xfrm>
        <a:graphic>
          <a:graphicData uri="http://schemas.openxmlformats.org/drawingml/2006/table">
            <a:tbl>
              <a:tblPr firstRow="1" bandRow="1">
                <a:tableStyleId>{5940675A-B579-460E-94D1-54222C63F5DA}</a:tableStyleId>
              </a:tblPr>
              <a:tblGrid>
                <a:gridCol w="2442969">
                  <a:extLst>
                    <a:ext uri="{9D8B030D-6E8A-4147-A177-3AD203B41FA5}">
                      <a16:colId xmlns:a16="http://schemas.microsoft.com/office/drawing/2014/main" val="20000"/>
                    </a:ext>
                  </a:extLst>
                </a:gridCol>
                <a:gridCol w="3948580">
                  <a:extLst>
                    <a:ext uri="{9D8B030D-6E8A-4147-A177-3AD203B41FA5}">
                      <a16:colId xmlns:a16="http://schemas.microsoft.com/office/drawing/2014/main" val="20001"/>
                    </a:ext>
                  </a:extLst>
                </a:gridCol>
                <a:gridCol w="4410697">
                  <a:extLst>
                    <a:ext uri="{9D8B030D-6E8A-4147-A177-3AD203B41FA5}">
                      <a16:colId xmlns:a16="http://schemas.microsoft.com/office/drawing/2014/main" val="20002"/>
                    </a:ext>
                  </a:extLst>
                </a:gridCol>
              </a:tblGrid>
              <a:tr h="686521">
                <a:tc>
                  <a:txBody>
                    <a:bodyPr/>
                    <a:lstStyle/>
                    <a:p>
                      <a:pPr marL="182880" algn="l" fontAlgn="b"/>
                      <a:r>
                        <a:rPr lang="en-US" sz="2000" b="1" i="0" u="none" strike="noStrike" dirty="0">
                          <a:solidFill>
                            <a:schemeClr val="bg1"/>
                          </a:solidFill>
                          <a:effectLst/>
                          <a:latin typeface="+mn-lt"/>
                        </a:rPr>
                        <a:t>Topics</a:t>
                      </a:r>
                      <a:endParaRPr lang="en-GB" sz="2000" b="1" i="0" u="none" strike="noStrike" dirty="0">
                        <a:solidFill>
                          <a:schemeClr val="bg1"/>
                        </a:solidFill>
                        <a:effectLst/>
                        <a:latin typeface="+mn-lt"/>
                      </a:endParaRPr>
                    </a:p>
                  </a:txBody>
                  <a:tcPr marL="9525" marR="9525" marT="9525" marB="0" anchor="ctr">
                    <a:solidFill>
                      <a:srgbClr val="0070C0"/>
                    </a:solidFill>
                  </a:tcPr>
                </a:tc>
                <a:tc>
                  <a:txBody>
                    <a:bodyPr/>
                    <a:lstStyle/>
                    <a:p>
                      <a:pPr marL="182880" algn="l" fontAlgn="b"/>
                      <a:r>
                        <a:rPr lang="en-US" sz="2000" b="1" i="0" u="none" strike="noStrike" dirty="0">
                          <a:solidFill>
                            <a:schemeClr val="bg1"/>
                          </a:solidFill>
                          <a:effectLst/>
                          <a:latin typeface="+mn-lt"/>
                        </a:rPr>
                        <a:t>URL</a:t>
                      </a:r>
                      <a:endParaRPr lang="en-GB" sz="2000" b="1" i="0" u="none" strike="noStrike" dirty="0">
                        <a:solidFill>
                          <a:schemeClr val="bg1"/>
                        </a:solidFill>
                        <a:effectLst/>
                        <a:latin typeface="+mn-lt"/>
                      </a:endParaRPr>
                    </a:p>
                  </a:txBody>
                  <a:tcPr marL="9525" marR="9525" marT="9525" marB="0" anchor="ctr">
                    <a:solidFill>
                      <a:srgbClr val="0070C0"/>
                    </a:solidFill>
                  </a:tcPr>
                </a:tc>
                <a:tc>
                  <a:txBody>
                    <a:bodyPr/>
                    <a:lstStyle/>
                    <a:p>
                      <a:pPr marL="182880" algn="l" fontAlgn="b"/>
                      <a:r>
                        <a:rPr lang="en-US" sz="2000" b="1" i="0" u="none" strike="noStrike" dirty="0">
                          <a:solidFill>
                            <a:schemeClr val="bg1"/>
                          </a:solidFill>
                          <a:effectLst/>
                          <a:latin typeface="+mn-lt"/>
                        </a:rPr>
                        <a:t>Notes</a:t>
                      </a:r>
                    </a:p>
                  </a:txBody>
                  <a:tcPr marL="9525" marR="9525" marT="9525" marB="0" anchor="ctr">
                    <a:solidFill>
                      <a:srgbClr val="0070C0"/>
                    </a:solidFill>
                  </a:tcPr>
                </a:tc>
                <a:extLst>
                  <a:ext uri="{0D108BD9-81ED-4DB2-BD59-A6C34878D82A}">
                    <a16:rowId xmlns:a16="http://schemas.microsoft.com/office/drawing/2014/main" val="10002"/>
                  </a:ext>
                </a:extLst>
              </a:tr>
              <a:tr h="958530">
                <a:tc>
                  <a:txBody>
                    <a:bodyPr/>
                    <a:lstStyle/>
                    <a:p>
                      <a:pPr marL="182880" algn="l" fontAlgn="b"/>
                      <a:r>
                        <a:rPr lang="en-GB" sz="1600" b="0" i="0" u="none" strike="noStrike" dirty="0">
                          <a:solidFill>
                            <a:srgbClr val="000000"/>
                          </a:solidFill>
                          <a:effectLst/>
                          <a:latin typeface="+mn-lt"/>
                        </a:rPr>
                        <a:t>Searching Algorithms</a:t>
                      </a:r>
                    </a:p>
                  </a:txBody>
                  <a:tcPr marL="9525" marR="9525" marT="9525" marB="0" anchor="ctr">
                    <a:solidFill>
                      <a:schemeClr val="bg1"/>
                    </a:solidFill>
                  </a:tcPr>
                </a:tc>
                <a:tc>
                  <a:txBody>
                    <a:bodyPr/>
                    <a:lstStyle/>
                    <a:p>
                      <a:pPr marL="182880" algn="l" fontAlgn="b"/>
                      <a:r>
                        <a:rPr lang="en-GB" sz="1600" b="0" i="0" u="sng" strike="noStrike" dirty="0">
                          <a:solidFill>
                            <a:srgbClr val="0000FF"/>
                          </a:solidFill>
                          <a:effectLst/>
                          <a:latin typeface="+mn-lt"/>
                          <a:hlinkClick r:id="rId2"/>
                        </a:rPr>
                        <a:t>https://www.geeksforgeeks.org/searching-algorithms/</a:t>
                      </a:r>
                      <a:endParaRPr lang="en-GB" sz="1600" b="0" i="0" u="sng" strike="noStrike" dirty="0">
                        <a:solidFill>
                          <a:srgbClr val="0000FF"/>
                        </a:solidFill>
                        <a:effectLst/>
                        <a:latin typeface="+mn-lt"/>
                      </a:endParaRPr>
                    </a:p>
                  </a:txBody>
                  <a:tcPr marL="9525" marR="9525" marT="9525" marB="0" anchor="ctr">
                    <a:solidFill>
                      <a:schemeClr val="bg1"/>
                    </a:solidFill>
                  </a:tcPr>
                </a:tc>
                <a:tc>
                  <a:txBody>
                    <a:bodyPr/>
                    <a:lstStyle/>
                    <a:p>
                      <a:pPr marL="182880" algn="l" fontAlgn="b"/>
                      <a:r>
                        <a:rPr lang="en-US" sz="1600" b="0" i="0" u="none" strike="noStrike" dirty="0">
                          <a:solidFill>
                            <a:srgbClr val="000000"/>
                          </a:solidFill>
                          <a:effectLst/>
                          <a:latin typeface="+mn-lt"/>
                        </a:rPr>
                        <a:t>This link explains about different searching algorithms</a:t>
                      </a:r>
                    </a:p>
                  </a:txBody>
                  <a:tcPr marL="9525" marR="9525" marT="9525" marB="0" anchor="ctr">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6609945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84</a:t>
            </a:fld>
            <a:endParaRPr lang="en-IN" dirty="0"/>
          </a:p>
        </p:txBody>
      </p:sp>
      <p:sp>
        <p:nvSpPr>
          <p:cNvPr id="6" name="Rectangle 5"/>
          <p:cNvSpPr/>
          <p:nvPr/>
        </p:nvSpPr>
        <p:spPr>
          <a:xfrm>
            <a:off x="96673" y="1121184"/>
            <a:ext cx="11816467" cy="461665"/>
          </a:xfrm>
          <a:prstGeom prst="rect">
            <a:avLst/>
          </a:prstGeom>
        </p:spPr>
        <p:txBody>
          <a:bodyPr wrap="square">
            <a:spAutoFit/>
          </a:bodyPr>
          <a:lstStyle/>
          <a:p>
            <a:pPr marL="360000" lvl="4"/>
            <a:r>
              <a:rPr lang="en-US" sz="2400" b="1" dirty="0" smtClean="0">
                <a:latin typeface="Times New Roman" panose="02020603050405020304" pitchFamily="18" charset="0"/>
                <a:cs typeface="Times New Roman" panose="02020603050405020304" pitchFamily="18" charset="0"/>
              </a:rPr>
              <a:t>E-Book Links</a:t>
            </a:r>
            <a:endParaRPr lang="en-US" sz="2000" dirty="0">
              <a:latin typeface="Times New Roman" panose="02020603050405020304" pitchFamily="18" charset="0"/>
              <a:cs typeface="Times New Roman" panose="02020603050405020304" pitchFamily="18" charset="0"/>
            </a:endParaRPr>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graphicFrame>
        <p:nvGraphicFramePr>
          <p:cNvPr id="7" name="Table 6"/>
          <p:cNvGraphicFramePr>
            <a:graphicFrameLocks noGrp="1"/>
          </p:cNvGraphicFramePr>
          <p:nvPr>
            <p:extLst>
              <p:ext uri="{D42A27DB-BD31-4B8C-83A1-F6EECF244321}">
                <p14:modId xmlns:p14="http://schemas.microsoft.com/office/powerpoint/2010/main" val="1526634503"/>
              </p:ext>
            </p:extLst>
          </p:nvPr>
        </p:nvGraphicFramePr>
        <p:xfrm>
          <a:off x="651909" y="1884213"/>
          <a:ext cx="10802246" cy="1885682"/>
        </p:xfrm>
        <a:graphic>
          <a:graphicData uri="http://schemas.openxmlformats.org/drawingml/2006/table">
            <a:tbl>
              <a:tblPr firstRow="1" bandRow="1">
                <a:tableStyleId>{5940675A-B579-460E-94D1-54222C63F5DA}</a:tableStyleId>
              </a:tblPr>
              <a:tblGrid>
                <a:gridCol w="2442969">
                  <a:extLst>
                    <a:ext uri="{9D8B030D-6E8A-4147-A177-3AD203B41FA5}">
                      <a16:colId xmlns:a16="http://schemas.microsoft.com/office/drawing/2014/main" val="20000"/>
                    </a:ext>
                  </a:extLst>
                </a:gridCol>
                <a:gridCol w="3948580">
                  <a:extLst>
                    <a:ext uri="{9D8B030D-6E8A-4147-A177-3AD203B41FA5}">
                      <a16:colId xmlns:a16="http://schemas.microsoft.com/office/drawing/2014/main" val="20001"/>
                    </a:ext>
                  </a:extLst>
                </a:gridCol>
                <a:gridCol w="4410697">
                  <a:extLst>
                    <a:ext uri="{9D8B030D-6E8A-4147-A177-3AD203B41FA5}">
                      <a16:colId xmlns:a16="http://schemas.microsoft.com/office/drawing/2014/main" val="20002"/>
                    </a:ext>
                  </a:extLst>
                </a:gridCol>
              </a:tblGrid>
              <a:tr h="786942">
                <a:tc>
                  <a:txBody>
                    <a:bodyPr/>
                    <a:lstStyle/>
                    <a:p>
                      <a:pPr marL="182880" algn="l" fontAlgn="b"/>
                      <a:r>
                        <a:rPr lang="en-US" sz="2000" b="1" i="0" u="none" strike="noStrike" dirty="0">
                          <a:solidFill>
                            <a:schemeClr val="bg1"/>
                          </a:solidFill>
                          <a:effectLst/>
                          <a:latin typeface="+mn-lt"/>
                        </a:rPr>
                        <a:t>Topics</a:t>
                      </a:r>
                      <a:endParaRPr lang="en-GB" sz="2000" b="1" i="0" u="none" strike="noStrike" dirty="0">
                        <a:solidFill>
                          <a:schemeClr val="bg1"/>
                        </a:solidFill>
                        <a:effectLst/>
                        <a:latin typeface="+mn-lt"/>
                      </a:endParaRPr>
                    </a:p>
                  </a:txBody>
                  <a:tcPr marL="9525" marR="9525" marT="9525" marB="0" anchor="ctr">
                    <a:solidFill>
                      <a:srgbClr val="0070C0"/>
                    </a:solidFill>
                  </a:tcPr>
                </a:tc>
                <a:tc>
                  <a:txBody>
                    <a:bodyPr/>
                    <a:lstStyle/>
                    <a:p>
                      <a:pPr marL="182880" algn="l" fontAlgn="b"/>
                      <a:r>
                        <a:rPr lang="en-US" sz="2000" b="1" i="0" u="none" strike="noStrike" dirty="0">
                          <a:solidFill>
                            <a:schemeClr val="bg1"/>
                          </a:solidFill>
                          <a:effectLst/>
                          <a:latin typeface="+mn-lt"/>
                        </a:rPr>
                        <a:t>URL</a:t>
                      </a:r>
                      <a:endParaRPr lang="en-GB" sz="2000" b="1" i="0" u="none" strike="noStrike" dirty="0">
                        <a:solidFill>
                          <a:schemeClr val="bg1"/>
                        </a:solidFill>
                        <a:effectLst/>
                        <a:latin typeface="+mn-lt"/>
                      </a:endParaRPr>
                    </a:p>
                  </a:txBody>
                  <a:tcPr marL="9525" marR="9525" marT="9525" marB="0" anchor="ctr">
                    <a:solidFill>
                      <a:srgbClr val="0070C0"/>
                    </a:solidFill>
                  </a:tcPr>
                </a:tc>
                <a:tc>
                  <a:txBody>
                    <a:bodyPr/>
                    <a:lstStyle/>
                    <a:p>
                      <a:pPr marL="182880" algn="l" fontAlgn="b"/>
                      <a:r>
                        <a:rPr lang="en-US" sz="2000" b="1" i="0" u="none" strike="noStrike" dirty="0">
                          <a:solidFill>
                            <a:schemeClr val="bg1"/>
                          </a:solidFill>
                          <a:effectLst/>
                          <a:latin typeface="+mn-lt"/>
                        </a:rPr>
                        <a:t>Notes</a:t>
                      </a:r>
                    </a:p>
                  </a:txBody>
                  <a:tcPr marL="9525" marR="9525" marT="9525" marB="0" anchor="ctr">
                    <a:solidFill>
                      <a:srgbClr val="0070C0"/>
                    </a:solidFill>
                  </a:tcPr>
                </a:tc>
                <a:extLst>
                  <a:ext uri="{0D108BD9-81ED-4DB2-BD59-A6C34878D82A}">
                    <a16:rowId xmlns:a16="http://schemas.microsoft.com/office/drawing/2014/main" val="10002"/>
                  </a:ext>
                </a:extLst>
              </a:tr>
              <a:tr h="1098740">
                <a:tc>
                  <a:txBody>
                    <a:bodyPr/>
                    <a:lstStyle/>
                    <a:p>
                      <a:pPr marL="182880" algn="l" fontAlgn="b"/>
                      <a:r>
                        <a:rPr lang="en-GB" sz="1600" b="0" i="0" u="none" strike="noStrike" dirty="0">
                          <a:solidFill>
                            <a:srgbClr val="000000"/>
                          </a:solidFill>
                          <a:effectLst/>
                          <a:latin typeface="+mn-lt"/>
                        </a:rPr>
                        <a:t>Searching and Sorting Algorithms</a:t>
                      </a:r>
                    </a:p>
                  </a:txBody>
                  <a:tcPr marL="9525" marR="9525" marT="9525" marB="0" anchor="ctr">
                    <a:solidFill>
                      <a:schemeClr val="bg1"/>
                    </a:solidFill>
                  </a:tcPr>
                </a:tc>
                <a:tc>
                  <a:txBody>
                    <a:bodyPr/>
                    <a:lstStyle/>
                    <a:p>
                      <a:pPr marL="182880" algn="l" fontAlgn="b"/>
                      <a:r>
                        <a:rPr lang="en-GB" sz="1600" b="0" i="0" u="sng" strike="noStrike" dirty="0">
                          <a:solidFill>
                            <a:srgbClr val="0000FF"/>
                          </a:solidFill>
                          <a:effectLst/>
                          <a:latin typeface="+mn-lt"/>
                        </a:rPr>
                        <a:t>https://www.tutorialspoint.com/data_structures_algorithms/data_structures_algorithms_tutorial.pdf</a:t>
                      </a:r>
                    </a:p>
                  </a:txBody>
                  <a:tcPr marL="9525" marR="9525" marT="9525" marB="0" anchor="ctr">
                    <a:solidFill>
                      <a:schemeClr val="bg1"/>
                    </a:solidFill>
                  </a:tcPr>
                </a:tc>
                <a:tc>
                  <a:txBody>
                    <a:bodyPr/>
                    <a:lstStyle/>
                    <a:p>
                      <a:pPr marL="182880" algn="l" fontAlgn="b"/>
                      <a:r>
                        <a:rPr lang="en-US" sz="1600" b="0" i="0" u="none" strike="noStrike" dirty="0">
                          <a:solidFill>
                            <a:srgbClr val="000000"/>
                          </a:solidFill>
                          <a:effectLst/>
                          <a:latin typeface="+mn-lt"/>
                        </a:rPr>
                        <a:t>This link explains about different searching and sorting algorithms</a:t>
                      </a:r>
                    </a:p>
                  </a:txBody>
                  <a:tcPr marL="9525" marR="9525" marT="9525" marB="0" anchor="ctr">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691172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369875-3547-471E-A8DD-BB6BF69B36A1}" type="slidenum">
              <a:rPr lang="en-IN" smtClean="0"/>
              <a:pPr/>
              <a:t>9</a:t>
            </a:fld>
            <a:endParaRPr lang="en-IN" dirty="0"/>
          </a:p>
        </p:txBody>
      </p:sp>
      <p:sp>
        <p:nvSpPr>
          <p:cNvPr id="5" name="Rectangle 4"/>
          <p:cNvSpPr/>
          <p:nvPr/>
        </p:nvSpPr>
        <p:spPr>
          <a:xfrm>
            <a:off x="207034" y="361679"/>
            <a:ext cx="10248181" cy="461665"/>
          </a:xfrm>
          <a:prstGeom prst="rect">
            <a:avLst/>
          </a:prstGeom>
        </p:spPr>
        <p:txBody>
          <a:bodyPr wrap="square">
            <a:spAutoFit/>
          </a:bodyPr>
          <a:lstStyle/>
          <a:p>
            <a:pPr marL="12700" fontAlgn="auto">
              <a:spcBef>
                <a:spcPts val="0"/>
              </a:spcBef>
              <a:spcAft>
                <a:spcPts val="0"/>
              </a:spcAft>
              <a:defRPr/>
            </a:pPr>
            <a:r>
              <a:rPr lang="en-US" sz="2400" b="1" dirty="0">
                <a:latin typeface="Helvetica" panose="020B0604020202020204" pitchFamily="34" charset="0"/>
                <a:cs typeface="Helvetica" panose="020B0604020202020204" pitchFamily="34" charset="0"/>
              </a:rPr>
              <a:t>Sorting and Searching (Review)</a:t>
            </a:r>
          </a:p>
        </p:txBody>
      </p:sp>
      <p:pic>
        <p:nvPicPr>
          <p:cNvPr id="7" name="Picture 7">
            <a:extLst>
              <a:ext uri="{FF2B5EF4-FFF2-40B4-BE49-F238E27FC236}">
                <a16:creationId xmlns:a16="http://schemas.microsoft.com/office/drawing/2014/main" id="{0CDE7B0D-564B-4C77-B07E-664678481A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935" y="1274486"/>
            <a:ext cx="7010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90654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8361</TotalTime>
  <Words>4001</Words>
  <Application>Microsoft Office PowerPoint</Application>
  <PresentationFormat>Widescreen</PresentationFormat>
  <Paragraphs>1129</Paragraphs>
  <Slides>84</Slides>
  <Notes>6</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84</vt:i4>
      </vt:variant>
    </vt:vector>
  </HeadingPairs>
  <TitlesOfParts>
    <vt:vector size="95" baseType="lpstr">
      <vt:lpstr>新細明體</vt:lpstr>
      <vt:lpstr>Arial</vt:lpstr>
      <vt:lpstr>Calibri</vt:lpstr>
      <vt:lpstr>Calibri Light</vt:lpstr>
      <vt:lpstr>Courier New</vt:lpstr>
      <vt:lpstr>Helvetica</vt:lpstr>
      <vt:lpstr>Symbol</vt:lpstr>
      <vt:lpstr>Times New Roman</vt:lpstr>
      <vt:lpstr>Wingdings</vt:lpstr>
      <vt:lpstr>Office Theme</vt:lpstr>
      <vt:lpstr>方程式</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Arrangement of cards after first pass of an MSD sort</vt:lpstr>
      <vt:lpstr>Arrangement of cards after first pass of an LSD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iNurture</dc:creator>
  <cp:lastModifiedBy>Admin</cp:lastModifiedBy>
  <cp:revision>838</cp:revision>
  <dcterms:created xsi:type="dcterms:W3CDTF">2018-01-29T06:10:27Z</dcterms:created>
  <dcterms:modified xsi:type="dcterms:W3CDTF">2018-11-30T08:39:48Z</dcterms:modified>
</cp:coreProperties>
</file>